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0" r:id="rId6"/>
    <p:sldId id="271" r:id="rId7"/>
    <p:sldId id="260" r:id="rId8"/>
    <p:sldId id="272" r:id="rId9"/>
    <p:sldId id="273" r:id="rId10"/>
    <p:sldId id="261" r:id="rId11"/>
    <p:sldId id="274" r:id="rId12"/>
    <p:sldId id="275" r:id="rId13"/>
    <p:sldId id="262" r:id="rId14"/>
    <p:sldId id="276" r:id="rId15"/>
    <p:sldId id="277" r:id="rId16"/>
    <p:sldId id="263" r:id="rId17"/>
    <p:sldId id="280" r:id="rId18"/>
    <p:sldId id="281" r:id="rId19"/>
    <p:sldId id="264" r:id="rId20"/>
    <p:sldId id="278" r:id="rId21"/>
    <p:sldId id="279" r:id="rId22"/>
    <p:sldId id="265" r:id="rId23"/>
    <p:sldId id="287" r:id="rId24"/>
    <p:sldId id="288" r:id="rId25"/>
    <p:sldId id="289" r:id="rId26"/>
    <p:sldId id="266" r:id="rId27"/>
    <p:sldId id="267" r:id="rId28"/>
    <p:sldId id="282" r:id="rId29"/>
    <p:sldId id="283" r:id="rId30"/>
    <p:sldId id="268" r:id="rId31"/>
    <p:sldId id="284" r:id="rId32"/>
    <p:sldId id="285" r:id="rId33"/>
    <p:sldId id="269"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F37A6C-33E6-4A8D-B99A-9E14EBD539B9}" type="datetimeFigureOut">
              <a:rPr lang="en-US" smtClean="0"/>
              <a:t>04/23/2014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84089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F37A6C-33E6-4A8D-B99A-9E14EBD539B9}" type="datetimeFigureOut">
              <a:rPr lang="en-US" smtClean="0"/>
              <a:t>04/23/2014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204136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F37A6C-33E6-4A8D-B99A-9E14EBD539B9}" type="datetimeFigureOut">
              <a:rPr lang="en-US" smtClean="0"/>
              <a:t>04/23/2014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327962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F37A6C-33E6-4A8D-B99A-9E14EBD539B9}" type="datetimeFigureOut">
              <a:rPr lang="en-US" smtClean="0"/>
              <a:t>04/23/2014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2940968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F37A6C-33E6-4A8D-B99A-9E14EBD539B9}" type="datetimeFigureOut">
              <a:rPr lang="en-US" smtClean="0"/>
              <a:t>04/23/2014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3928774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F37A6C-33E6-4A8D-B99A-9E14EBD539B9}" type="datetimeFigureOut">
              <a:rPr lang="en-US" smtClean="0"/>
              <a:t>04/23/2014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1919298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F37A6C-33E6-4A8D-B99A-9E14EBD539B9}" type="datetimeFigureOut">
              <a:rPr lang="en-US" smtClean="0"/>
              <a:t>04/23/2014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2655830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F37A6C-33E6-4A8D-B99A-9E14EBD539B9}" type="datetimeFigureOut">
              <a:rPr lang="en-US" smtClean="0"/>
              <a:t>04/23/2014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3954733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37A6C-33E6-4A8D-B99A-9E14EBD539B9}" type="datetimeFigureOut">
              <a:rPr lang="en-US" smtClean="0"/>
              <a:t>04/23/2014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3328123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37A6C-33E6-4A8D-B99A-9E14EBD539B9}" type="datetimeFigureOut">
              <a:rPr lang="en-US" smtClean="0"/>
              <a:t>04/23/2014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291701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F37A6C-33E6-4A8D-B99A-9E14EBD539B9}" type="datetimeFigureOut">
              <a:rPr lang="en-US" smtClean="0"/>
              <a:t>04/23/2014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570F4-F9EF-4F80-9485-A48361126076}" type="slidenum">
              <a:rPr lang="en-US" smtClean="0"/>
              <a:t>‹#›</a:t>
            </a:fld>
            <a:endParaRPr lang="en-US"/>
          </a:p>
        </p:txBody>
      </p:sp>
    </p:spTree>
    <p:extLst>
      <p:ext uri="{BB962C8B-B14F-4D97-AF65-F5344CB8AC3E}">
        <p14:creationId xmlns:p14="http://schemas.microsoft.com/office/powerpoint/2010/main" val="3823844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F37A6C-33E6-4A8D-B99A-9E14EBD539B9}" type="datetimeFigureOut">
              <a:rPr lang="en-US" smtClean="0"/>
              <a:t>04/23/2014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570F4-F9EF-4F80-9485-A48361126076}" type="slidenum">
              <a:rPr lang="en-US" smtClean="0"/>
              <a:t>‹#›</a:t>
            </a:fld>
            <a:endParaRPr lang="en-US"/>
          </a:p>
        </p:txBody>
      </p:sp>
    </p:spTree>
    <p:extLst>
      <p:ext uri="{BB962C8B-B14F-4D97-AF65-F5344CB8AC3E}">
        <p14:creationId xmlns:p14="http://schemas.microsoft.com/office/powerpoint/2010/main" val="44414359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dirty="0" smtClean="0">
                <a:latin typeface="Garamond" panose="02020404030301010803" pitchFamily="18" charset="0"/>
              </a:rPr>
              <a:t>Adaptations of </a:t>
            </a:r>
            <a:br>
              <a:rPr lang="en-US" sz="4400" dirty="0" smtClean="0">
                <a:latin typeface="Garamond" panose="02020404030301010803" pitchFamily="18" charset="0"/>
              </a:rPr>
            </a:br>
            <a:r>
              <a:rPr lang="en-US" sz="4400" dirty="0" smtClean="0">
                <a:latin typeface="Garamond" panose="02020404030301010803" pitchFamily="18" charset="0"/>
              </a:rPr>
              <a:t>William Shakespeare’s </a:t>
            </a:r>
            <a:r>
              <a:rPr lang="en-US" dirty="0" smtClean="0">
                <a:latin typeface="Garamond" panose="02020404030301010803" pitchFamily="18" charset="0"/>
              </a:rPr>
              <a:t/>
            </a:r>
            <a:br>
              <a:rPr lang="en-US" dirty="0" smtClean="0">
                <a:latin typeface="Garamond" panose="02020404030301010803" pitchFamily="18" charset="0"/>
              </a:rPr>
            </a:br>
            <a:r>
              <a:rPr lang="en-US" i="1" dirty="0" smtClean="0">
                <a:latin typeface="Garamond" panose="02020404030301010803" pitchFamily="18" charset="0"/>
              </a:rPr>
              <a:t>The Tempest</a:t>
            </a:r>
            <a:endParaRPr lang="en-US" dirty="0">
              <a:latin typeface="Garamond" panose="02020404030301010803" pitchFamily="18" charset="0"/>
            </a:endParaRPr>
          </a:p>
        </p:txBody>
      </p:sp>
      <p:sp>
        <p:nvSpPr>
          <p:cNvPr id="3" name="Subtitle 2"/>
          <p:cNvSpPr>
            <a:spLocks noGrp="1"/>
          </p:cNvSpPr>
          <p:nvPr>
            <p:ph type="subTitle" idx="1"/>
          </p:nvPr>
        </p:nvSpPr>
        <p:spPr>
          <a:xfrm>
            <a:off x="1524000" y="3602038"/>
            <a:ext cx="9144000" cy="2270728"/>
          </a:xfrm>
        </p:spPr>
        <p:txBody>
          <a:bodyPr>
            <a:normAutofit/>
          </a:bodyPr>
          <a:lstStyle/>
          <a:p>
            <a:endParaRPr lang="en-US" dirty="0" smtClean="0">
              <a:latin typeface="Garamond" panose="02020404030301010803" pitchFamily="18" charset="0"/>
            </a:endParaRPr>
          </a:p>
          <a:p>
            <a:r>
              <a:rPr lang="en-US" dirty="0" smtClean="0">
                <a:latin typeface="Garamond" panose="02020404030301010803" pitchFamily="18" charset="0"/>
              </a:rPr>
              <a:t>24 April 2014</a:t>
            </a:r>
          </a:p>
          <a:p>
            <a:endParaRPr lang="en-US" dirty="0">
              <a:latin typeface="Garamond" panose="02020404030301010803" pitchFamily="18" charset="0"/>
            </a:endParaRPr>
          </a:p>
          <a:p>
            <a:r>
              <a:rPr lang="en-US" dirty="0" smtClean="0">
                <a:latin typeface="Garamond" panose="02020404030301010803" pitchFamily="18" charset="0"/>
              </a:rPr>
              <a:t>Joshua Wilkey, Kelli Glenn, </a:t>
            </a:r>
            <a:r>
              <a:rPr lang="en-US" dirty="0" err="1" smtClean="0">
                <a:latin typeface="Garamond" panose="02020404030301010803" pitchFamily="18" charset="0"/>
              </a:rPr>
              <a:t>Kevy</a:t>
            </a:r>
            <a:r>
              <a:rPr lang="en-US" dirty="0" smtClean="0">
                <a:latin typeface="Garamond" panose="02020404030301010803" pitchFamily="18" charset="0"/>
              </a:rPr>
              <a:t> Nelson, </a:t>
            </a:r>
            <a:r>
              <a:rPr lang="en-US" dirty="0" err="1" smtClean="0">
                <a:latin typeface="Garamond" panose="02020404030301010803" pitchFamily="18" charset="0"/>
              </a:rPr>
              <a:t>Sebian</a:t>
            </a:r>
            <a:r>
              <a:rPr lang="en-US" dirty="0" smtClean="0">
                <a:latin typeface="Garamond" panose="02020404030301010803" pitchFamily="18" charset="0"/>
              </a:rPr>
              <a:t> Mull, Jessie </a:t>
            </a:r>
            <a:r>
              <a:rPr lang="en-US" dirty="0" err="1" smtClean="0">
                <a:latin typeface="Garamond" panose="02020404030301010803" pitchFamily="18" charset="0"/>
              </a:rPr>
              <a:t>Shearin</a:t>
            </a:r>
            <a:r>
              <a:rPr lang="en-US" dirty="0" smtClean="0">
                <a:latin typeface="Garamond" panose="02020404030301010803" pitchFamily="18" charset="0"/>
              </a:rPr>
              <a:t>, Logan </a:t>
            </a:r>
            <a:r>
              <a:rPr lang="en-US" dirty="0" smtClean="0">
                <a:latin typeface="Garamond" panose="02020404030301010803" pitchFamily="18" charset="0"/>
              </a:rPr>
              <a:t>Costner</a:t>
            </a:r>
            <a:r>
              <a:rPr lang="en-US" dirty="0" smtClean="0">
                <a:latin typeface="Garamond" panose="02020404030301010803" pitchFamily="18" charset="0"/>
              </a:rPr>
              <a:t>, Meghan </a:t>
            </a:r>
            <a:r>
              <a:rPr lang="en-US" dirty="0" err="1" smtClean="0">
                <a:latin typeface="Garamond" panose="02020404030301010803" pitchFamily="18" charset="0"/>
              </a:rPr>
              <a:t>Suminski</a:t>
            </a:r>
            <a:r>
              <a:rPr lang="en-US" dirty="0" smtClean="0">
                <a:latin typeface="Garamond" panose="02020404030301010803" pitchFamily="18" charset="0"/>
              </a:rPr>
              <a:t>, Megan Elmore, and Bobbie</a:t>
            </a:r>
            <a:endParaRPr lang="en-US" dirty="0">
              <a:latin typeface="Garamond" panose="02020404030301010803" pitchFamily="18" charset="0"/>
            </a:endParaRPr>
          </a:p>
        </p:txBody>
      </p:sp>
    </p:spTree>
    <p:extLst>
      <p:ext uri="{BB962C8B-B14F-4D97-AF65-F5344CB8AC3E}">
        <p14:creationId xmlns:p14="http://schemas.microsoft.com/office/powerpoint/2010/main" val="42204315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A Tempest</a:t>
            </a:r>
            <a:r>
              <a:rPr lang="en-US" dirty="0" smtClean="0">
                <a:latin typeface="Garamond" panose="02020404030301010803" pitchFamily="18" charset="0"/>
              </a:rPr>
              <a:t> (Play), by </a:t>
            </a:r>
            <a:r>
              <a:rPr lang="en-US" dirty="0" err="1" smtClean="0">
                <a:latin typeface="Garamond" panose="02020404030301010803" pitchFamily="18" charset="0"/>
              </a:rPr>
              <a:t>Aime</a:t>
            </a:r>
            <a:r>
              <a:rPr lang="en-US" dirty="0" smtClean="0">
                <a:latin typeface="Garamond" panose="02020404030301010803" pitchFamily="18" charset="0"/>
              </a:rPr>
              <a:t> </a:t>
            </a:r>
            <a:r>
              <a:rPr lang="en-US" dirty="0" err="1" smtClean="0">
                <a:latin typeface="Garamond" panose="02020404030301010803" pitchFamily="18" charset="0"/>
              </a:rPr>
              <a:t>Cesaire</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1862931"/>
            <a:ext cx="2381250" cy="4276725"/>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3200" dirty="0">
                <a:latin typeface="Garamond" panose="02020404030301010803" pitchFamily="18" charset="0"/>
              </a:rPr>
              <a:t>Major Characters:</a:t>
            </a:r>
          </a:p>
          <a:p>
            <a:pPr lvl="1"/>
            <a:r>
              <a:rPr lang="en-US" sz="2800" dirty="0" smtClean="0">
                <a:latin typeface="Garamond" panose="02020404030301010803" pitchFamily="18" charset="0"/>
              </a:rPr>
              <a:t>Almost the same as Shakespeare’s </a:t>
            </a:r>
            <a:r>
              <a:rPr lang="en-US" sz="2800" i="1" dirty="0" smtClean="0">
                <a:latin typeface="Garamond" panose="02020404030301010803" pitchFamily="18" charset="0"/>
              </a:rPr>
              <a:t>The Tempest</a:t>
            </a:r>
            <a:r>
              <a:rPr lang="en-US" sz="2800" dirty="0" smtClean="0">
                <a:latin typeface="Garamond" panose="02020404030301010803" pitchFamily="18" charset="0"/>
              </a:rPr>
              <a:t>. </a:t>
            </a:r>
            <a:endParaRPr lang="en-US" sz="2800"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28156674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A Tempest</a:t>
            </a:r>
            <a:r>
              <a:rPr lang="en-US" dirty="0" smtClean="0">
                <a:latin typeface="Garamond" panose="02020404030301010803" pitchFamily="18" charset="0"/>
              </a:rPr>
              <a:t> (Play), by </a:t>
            </a:r>
            <a:r>
              <a:rPr lang="en-US" dirty="0" err="1" smtClean="0">
                <a:latin typeface="Garamond" panose="02020404030301010803" pitchFamily="18" charset="0"/>
              </a:rPr>
              <a:t>Aime</a:t>
            </a:r>
            <a:r>
              <a:rPr lang="en-US" dirty="0" smtClean="0">
                <a:latin typeface="Garamond" panose="02020404030301010803" pitchFamily="18" charset="0"/>
              </a:rPr>
              <a:t> </a:t>
            </a:r>
            <a:r>
              <a:rPr lang="en-US" dirty="0" err="1" smtClean="0">
                <a:latin typeface="Garamond" panose="02020404030301010803" pitchFamily="18" charset="0"/>
              </a:rPr>
              <a:t>Cesaire</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1862931"/>
            <a:ext cx="2381250" cy="4276725"/>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4000" dirty="0">
                <a:latin typeface="Garamond" panose="02020404030301010803" pitchFamily="18" charset="0"/>
              </a:rPr>
              <a:t>Plot Summary:</a:t>
            </a:r>
          </a:p>
          <a:p>
            <a:pPr lvl="1"/>
            <a:r>
              <a:rPr lang="en-US" sz="3600" dirty="0" smtClean="0">
                <a:latin typeface="Garamond" panose="02020404030301010803" pitchFamily="18" charset="0"/>
              </a:rPr>
              <a:t>Also essentially the same as </a:t>
            </a:r>
            <a:r>
              <a:rPr lang="en-US" sz="3600" i="1" dirty="0" smtClean="0">
                <a:latin typeface="Garamond" panose="02020404030301010803" pitchFamily="18" charset="0"/>
              </a:rPr>
              <a:t>The Tempest.</a:t>
            </a:r>
            <a:endParaRPr lang="en-US" sz="3600"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42216664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A Tempest</a:t>
            </a:r>
            <a:r>
              <a:rPr lang="en-US" dirty="0" smtClean="0">
                <a:latin typeface="Garamond" panose="02020404030301010803" pitchFamily="18" charset="0"/>
              </a:rPr>
              <a:t> (Play), by </a:t>
            </a:r>
            <a:r>
              <a:rPr lang="en-US" dirty="0" err="1" smtClean="0">
                <a:latin typeface="Garamond" panose="02020404030301010803" pitchFamily="18" charset="0"/>
              </a:rPr>
              <a:t>Aime</a:t>
            </a:r>
            <a:r>
              <a:rPr lang="en-US" dirty="0" smtClean="0">
                <a:latin typeface="Garamond" panose="02020404030301010803" pitchFamily="18" charset="0"/>
              </a:rPr>
              <a:t> </a:t>
            </a:r>
            <a:r>
              <a:rPr lang="en-US" dirty="0" err="1" smtClean="0">
                <a:latin typeface="Garamond" panose="02020404030301010803" pitchFamily="18" charset="0"/>
              </a:rPr>
              <a:t>Cesaire</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1862931"/>
            <a:ext cx="2381250" cy="4276725"/>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3600" dirty="0">
                <a:latin typeface="Garamond" panose="02020404030301010803" pitchFamily="18" charset="0"/>
              </a:rPr>
              <a:t>Shakespeare Connections</a:t>
            </a:r>
          </a:p>
          <a:p>
            <a:pPr lvl="1"/>
            <a:r>
              <a:rPr lang="en-US" sz="3600" dirty="0" smtClean="0">
                <a:latin typeface="Garamond" panose="02020404030301010803" pitchFamily="18" charset="0"/>
              </a:rPr>
              <a:t>Given the closeness of the stories, the similarities are clear. </a:t>
            </a:r>
            <a:endParaRPr lang="en-US" sz="3600"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2742796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Garamond" panose="02020404030301010803" pitchFamily="18" charset="0"/>
              </a:rPr>
              <a:t>Caliban’s</a:t>
            </a:r>
            <a:r>
              <a:rPr lang="en-US" i="1" dirty="0" smtClean="0">
                <a:latin typeface="Garamond" panose="02020404030301010803" pitchFamily="18" charset="0"/>
              </a:rPr>
              <a:t> Hour</a:t>
            </a:r>
            <a:r>
              <a:rPr lang="en-US" dirty="0" smtClean="0">
                <a:latin typeface="Garamond" panose="02020404030301010803" pitchFamily="18" charset="0"/>
              </a:rPr>
              <a:t>, by Tad Williams </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28179" y="1825625"/>
            <a:ext cx="260164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Primary Characters</a:t>
            </a:r>
          </a:p>
          <a:p>
            <a:pPr lvl="1"/>
            <a:r>
              <a:rPr lang="en-US" sz="3200" dirty="0" smtClean="0">
                <a:latin typeface="Garamond" panose="02020404030301010803" pitchFamily="18" charset="0"/>
              </a:rPr>
              <a:t>Miranda</a:t>
            </a:r>
          </a:p>
          <a:p>
            <a:pPr lvl="1"/>
            <a:r>
              <a:rPr lang="en-US" sz="3200" dirty="0" smtClean="0">
                <a:latin typeface="Garamond" panose="02020404030301010803" pitchFamily="18" charset="0"/>
              </a:rPr>
              <a:t>Prospero</a:t>
            </a:r>
          </a:p>
          <a:p>
            <a:pPr lvl="1"/>
            <a:r>
              <a:rPr lang="en-US" sz="3200" dirty="0" err="1" smtClean="0">
                <a:latin typeface="Garamond" panose="02020404030301010803" pitchFamily="18" charset="0"/>
              </a:rPr>
              <a:t>Caliban</a:t>
            </a:r>
            <a:r>
              <a:rPr lang="en-US" sz="3200" dirty="0" smtClean="0">
                <a:latin typeface="Garamond" panose="02020404030301010803" pitchFamily="18" charset="0"/>
              </a:rPr>
              <a:t> (Speaker)</a:t>
            </a:r>
            <a:endParaRPr lang="en-US" sz="3200" dirty="0">
              <a:latin typeface="Garamond" panose="02020404030301010803" pitchFamily="18" charset="0"/>
            </a:endParaRPr>
          </a:p>
        </p:txBody>
      </p:sp>
    </p:spTree>
    <p:extLst>
      <p:ext uri="{BB962C8B-B14F-4D97-AF65-F5344CB8AC3E}">
        <p14:creationId xmlns:p14="http://schemas.microsoft.com/office/powerpoint/2010/main" val="2572103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Garamond" panose="02020404030301010803" pitchFamily="18" charset="0"/>
              </a:rPr>
              <a:t>Caliban’s</a:t>
            </a:r>
            <a:r>
              <a:rPr lang="en-US" i="1" dirty="0" smtClean="0">
                <a:latin typeface="Garamond" panose="02020404030301010803" pitchFamily="18" charset="0"/>
              </a:rPr>
              <a:t> Hour</a:t>
            </a:r>
            <a:r>
              <a:rPr lang="en-US" dirty="0" smtClean="0">
                <a:latin typeface="Garamond" panose="02020404030301010803" pitchFamily="18" charset="0"/>
              </a:rPr>
              <a:t>, by Tad Williams </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28179" y="1825625"/>
            <a:ext cx="260164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000" dirty="0">
                <a:latin typeface="Garamond" panose="02020404030301010803" pitchFamily="18" charset="0"/>
              </a:rPr>
              <a:t>Plot Summary</a:t>
            </a:r>
            <a:r>
              <a:rPr lang="en-US" sz="4000" dirty="0" smtClean="0">
                <a:latin typeface="Garamond" panose="02020404030301010803" pitchFamily="18" charset="0"/>
              </a:rPr>
              <a:t>:</a:t>
            </a:r>
          </a:p>
          <a:p>
            <a:pPr lvl="1"/>
            <a:r>
              <a:rPr lang="en-US" sz="3600" dirty="0" smtClean="0">
                <a:latin typeface="Garamond" panose="02020404030301010803" pitchFamily="18" charset="0"/>
              </a:rPr>
              <a:t>The story is set in Naples, twenty years after Miranda escaped the island life…</a:t>
            </a:r>
            <a:endParaRPr lang="en-US" sz="3600" dirty="0">
              <a:latin typeface="Garamond" panose="02020404030301010803" pitchFamily="18" charset="0"/>
            </a:endParaRPr>
          </a:p>
        </p:txBody>
      </p:sp>
    </p:spTree>
    <p:extLst>
      <p:ext uri="{BB962C8B-B14F-4D97-AF65-F5344CB8AC3E}">
        <p14:creationId xmlns:p14="http://schemas.microsoft.com/office/powerpoint/2010/main" val="4177470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latin typeface="Garamond" panose="02020404030301010803" pitchFamily="18" charset="0"/>
              </a:rPr>
              <a:t>Caliban’s</a:t>
            </a:r>
            <a:r>
              <a:rPr lang="en-US" i="1" dirty="0" smtClean="0">
                <a:latin typeface="Garamond" panose="02020404030301010803" pitchFamily="18" charset="0"/>
              </a:rPr>
              <a:t> Hour</a:t>
            </a:r>
            <a:r>
              <a:rPr lang="en-US" dirty="0" smtClean="0">
                <a:latin typeface="Garamond" panose="02020404030301010803" pitchFamily="18" charset="0"/>
              </a:rPr>
              <a:t>, by Tad Williams </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28179" y="1825625"/>
            <a:ext cx="260164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000" dirty="0" smtClean="0">
                <a:latin typeface="Garamond" panose="02020404030301010803" pitchFamily="18" charset="0"/>
              </a:rPr>
              <a:t>Shakespeare Connections:</a:t>
            </a:r>
          </a:p>
          <a:p>
            <a:pPr lvl="1"/>
            <a:r>
              <a:rPr lang="en-US" sz="3600" dirty="0" smtClean="0">
                <a:latin typeface="Garamond" panose="02020404030301010803" pitchFamily="18" charset="0"/>
              </a:rPr>
              <a:t>Unlike </a:t>
            </a:r>
            <a:r>
              <a:rPr lang="en-US" sz="3600" i="1" dirty="0" smtClean="0">
                <a:latin typeface="Garamond" panose="02020404030301010803" pitchFamily="18" charset="0"/>
              </a:rPr>
              <a:t>The Tempest</a:t>
            </a:r>
            <a:r>
              <a:rPr lang="en-US" sz="3600" dirty="0" smtClean="0">
                <a:latin typeface="Garamond" panose="02020404030301010803" pitchFamily="18" charset="0"/>
              </a:rPr>
              <a:t>, the audience feels for </a:t>
            </a:r>
            <a:r>
              <a:rPr lang="en-US" sz="3600" dirty="0" err="1" smtClean="0">
                <a:latin typeface="Garamond" panose="02020404030301010803" pitchFamily="18" charset="0"/>
              </a:rPr>
              <a:t>Caliban</a:t>
            </a:r>
            <a:r>
              <a:rPr lang="en-US" sz="3600" dirty="0" smtClean="0">
                <a:latin typeface="Garamond" panose="02020404030301010803" pitchFamily="18" charset="0"/>
              </a:rPr>
              <a:t>, seeing his side of everything. </a:t>
            </a:r>
          </a:p>
          <a:p>
            <a:pPr lvl="1"/>
            <a:endParaRPr lang="en-US" sz="3200" dirty="0">
              <a:latin typeface="Garamond" panose="02020404030301010803" pitchFamily="18" charset="0"/>
            </a:endParaRPr>
          </a:p>
        </p:txBody>
      </p:sp>
    </p:spTree>
    <p:extLst>
      <p:ext uri="{BB962C8B-B14F-4D97-AF65-F5344CB8AC3E}">
        <p14:creationId xmlns:p14="http://schemas.microsoft.com/office/powerpoint/2010/main" val="42022912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Brave New World</a:t>
            </a:r>
            <a:r>
              <a:rPr lang="en-US" dirty="0" smtClean="0"/>
              <a:t>, by Aldous Huxley</a:t>
            </a:r>
            <a:endParaRPr lang="en-US" i="1"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32000" y="1905794"/>
            <a:ext cx="2794000" cy="4191000"/>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4000" dirty="0" smtClean="0">
                <a:latin typeface="Garamond" panose="02020404030301010803" pitchFamily="18" charset="0"/>
              </a:rPr>
              <a:t>Primary characters:</a:t>
            </a:r>
          </a:p>
          <a:p>
            <a:pPr lvl="1"/>
            <a:r>
              <a:rPr lang="en-US" sz="3600" dirty="0" smtClean="0">
                <a:latin typeface="Garamond" panose="02020404030301010803" pitchFamily="18" charset="0"/>
              </a:rPr>
              <a:t>John</a:t>
            </a:r>
          </a:p>
          <a:p>
            <a:pPr lvl="1"/>
            <a:r>
              <a:rPr lang="en-US" sz="3600" dirty="0" smtClean="0">
                <a:latin typeface="Garamond" panose="02020404030301010803" pitchFamily="18" charset="0"/>
              </a:rPr>
              <a:t>Bernard Marx</a:t>
            </a:r>
          </a:p>
          <a:p>
            <a:pPr lvl="1"/>
            <a:r>
              <a:rPr lang="en-US" sz="3600" dirty="0" smtClean="0">
                <a:latin typeface="Garamond" panose="02020404030301010803" pitchFamily="18" charset="0"/>
              </a:rPr>
              <a:t>Helmholtz Watson</a:t>
            </a:r>
          </a:p>
          <a:p>
            <a:pPr lvl="1"/>
            <a:r>
              <a:rPr lang="en-US" sz="3600" dirty="0" err="1" smtClean="0">
                <a:latin typeface="Garamond" panose="02020404030301010803" pitchFamily="18" charset="0"/>
              </a:rPr>
              <a:t>Lenina</a:t>
            </a:r>
            <a:r>
              <a:rPr lang="en-US" sz="3600" dirty="0" smtClean="0">
                <a:latin typeface="Garamond" panose="02020404030301010803" pitchFamily="18" charset="0"/>
              </a:rPr>
              <a:t> Crowne</a:t>
            </a:r>
          </a:p>
          <a:p>
            <a:pPr lvl="1"/>
            <a:endParaRPr lang="en-US" dirty="0">
              <a:latin typeface="Garamond" panose="02020404030301010803" pitchFamily="18" charset="0"/>
            </a:endParaRPr>
          </a:p>
        </p:txBody>
      </p:sp>
    </p:spTree>
    <p:extLst>
      <p:ext uri="{BB962C8B-B14F-4D97-AF65-F5344CB8AC3E}">
        <p14:creationId xmlns:p14="http://schemas.microsoft.com/office/powerpoint/2010/main" val="2700667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Brave New World</a:t>
            </a:r>
            <a:r>
              <a:rPr lang="en-US" dirty="0" smtClean="0"/>
              <a:t>, by Aldous Huxley</a:t>
            </a:r>
            <a:endParaRPr lang="en-US" i="1"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32000" y="1905794"/>
            <a:ext cx="2794000" cy="4191000"/>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4000" dirty="0" smtClean="0">
                <a:latin typeface="Garamond" panose="02020404030301010803" pitchFamily="18" charset="0"/>
              </a:rPr>
              <a:t>Plot Summary</a:t>
            </a:r>
          </a:p>
          <a:p>
            <a:pPr lvl="1"/>
            <a:r>
              <a:rPr lang="en-US" sz="3200" dirty="0" smtClean="0">
                <a:latin typeface="Garamond" panose="02020404030301010803" pitchFamily="18" charset="0"/>
              </a:rPr>
              <a:t>Set in London in the year 2540, the book explores advancements in reproductive technology and human conditioning, and the impacts of technology upon society. </a:t>
            </a:r>
          </a:p>
          <a:p>
            <a:pPr lvl="1"/>
            <a:endParaRPr lang="en-US" dirty="0">
              <a:latin typeface="Garamond" panose="02020404030301010803" pitchFamily="18" charset="0"/>
            </a:endParaRPr>
          </a:p>
        </p:txBody>
      </p:sp>
    </p:spTree>
    <p:extLst>
      <p:ext uri="{BB962C8B-B14F-4D97-AF65-F5344CB8AC3E}">
        <p14:creationId xmlns:p14="http://schemas.microsoft.com/office/powerpoint/2010/main" val="2741576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Brave New World</a:t>
            </a:r>
            <a:r>
              <a:rPr lang="en-US" dirty="0" smtClean="0"/>
              <a:t>, by Aldous Huxley</a:t>
            </a:r>
            <a:endParaRPr lang="en-US" i="1"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32000" y="1905794"/>
            <a:ext cx="2794000" cy="4191000"/>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3600" dirty="0" smtClean="0">
                <a:latin typeface="Garamond" panose="02020404030301010803" pitchFamily="18" charset="0"/>
              </a:rPr>
              <a:t>Shakespeare Connections:</a:t>
            </a:r>
          </a:p>
          <a:p>
            <a:pPr lvl="1"/>
            <a:r>
              <a:rPr lang="en-US" sz="2800" dirty="0" smtClean="0">
                <a:latin typeface="Garamond" panose="02020404030301010803" pitchFamily="18" charset="0"/>
              </a:rPr>
              <a:t>On a basic level, the book is full of one-liners from </a:t>
            </a:r>
            <a:r>
              <a:rPr lang="en-US" sz="2800" i="1" dirty="0" smtClean="0">
                <a:latin typeface="Garamond" panose="02020404030301010803" pitchFamily="18" charset="0"/>
              </a:rPr>
              <a:t>The Tempest</a:t>
            </a:r>
            <a:r>
              <a:rPr lang="en-US" sz="2800" dirty="0" smtClean="0">
                <a:latin typeface="Garamond" panose="02020404030301010803" pitchFamily="18" charset="0"/>
              </a:rPr>
              <a:t>. Even the title comes from the play. </a:t>
            </a:r>
          </a:p>
          <a:p>
            <a:pPr lvl="1"/>
            <a:r>
              <a:rPr lang="en-US" sz="2800" dirty="0" smtClean="0">
                <a:latin typeface="Garamond" panose="02020404030301010803" pitchFamily="18" charset="0"/>
              </a:rPr>
              <a:t>John, a “savage,” explores a new kind of world in much the way that </a:t>
            </a:r>
            <a:r>
              <a:rPr lang="en-US" sz="2800" dirty="0" err="1" smtClean="0">
                <a:latin typeface="Garamond" panose="02020404030301010803" pitchFamily="18" charset="0"/>
              </a:rPr>
              <a:t>Caliban</a:t>
            </a:r>
            <a:r>
              <a:rPr lang="en-US" sz="2800" dirty="0" smtClean="0">
                <a:latin typeface="Garamond" panose="02020404030301010803" pitchFamily="18" charset="0"/>
              </a:rPr>
              <a:t> experienced a new world. There is a strong parallel between the two. </a:t>
            </a:r>
            <a:endParaRPr lang="en-US" sz="2800" dirty="0">
              <a:latin typeface="Garamond" panose="02020404030301010803" pitchFamily="18" charset="0"/>
            </a:endParaRPr>
          </a:p>
        </p:txBody>
      </p:sp>
    </p:spTree>
    <p:extLst>
      <p:ext uri="{BB962C8B-B14F-4D97-AF65-F5344CB8AC3E}">
        <p14:creationId xmlns:p14="http://schemas.microsoft.com/office/powerpoint/2010/main" val="3750812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Tempest </a:t>
            </a:r>
            <a:r>
              <a:rPr lang="en-US" i="1" dirty="0" err="1" smtClean="0">
                <a:latin typeface="Garamond" panose="02020404030301010803" pitchFamily="18" charset="0"/>
              </a:rPr>
              <a:t>Tost</a:t>
            </a:r>
            <a:r>
              <a:rPr lang="en-US" dirty="0" smtClean="0">
                <a:latin typeface="Garamond" panose="02020404030301010803" pitchFamily="18" charset="0"/>
              </a:rPr>
              <a:t>, by Robertson Davies</a:t>
            </a:r>
            <a:endParaRPr lang="en-US"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8816" y="1825625"/>
            <a:ext cx="3260368"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200" dirty="0" smtClean="0">
                <a:latin typeface="Garamond" panose="02020404030301010803" pitchFamily="18" charset="0"/>
              </a:rPr>
              <a:t>Primary Characters:</a:t>
            </a:r>
          </a:p>
          <a:p>
            <a:pPr lvl="1"/>
            <a:r>
              <a:rPr lang="en-US" sz="2800" dirty="0" smtClean="0">
                <a:latin typeface="Garamond" panose="02020404030301010803" pitchFamily="18" charset="0"/>
              </a:rPr>
              <a:t>Solomon “</a:t>
            </a:r>
            <a:r>
              <a:rPr lang="en-US" sz="2800" dirty="0" err="1" smtClean="0">
                <a:latin typeface="Garamond" panose="02020404030301010803" pitchFamily="18" charset="0"/>
              </a:rPr>
              <a:t>Solly</a:t>
            </a:r>
            <a:r>
              <a:rPr lang="en-US" sz="2800" dirty="0" smtClean="0">
                <a:latin typeface="Garamond" panose="02020404030301010803" pitchFamily="18" charset="0"/>
              </a:rPr>
              <a:t>” </a:t>
            </a:r>
            <a:r>
              <a:rPr lang="en-US" sz="2800" dirty="0" err="1" smtClean="0">
                <a:latin typeface="Garamond" panose="02020404030301010803" pitchFamily="18" charset="0"/>
              </a:rPr>
              <a:t>Bridgetower</a:t>
            </a:r>
            <a:endParaRPr lang="en-US" sz="2800" dirty="0" smtClean="0">
              <a:latin typeface="Garamond" panose="02020404030301010803" pitchFamily="18" charset="0"/>
            </a:endParaRPr>
          </a:p>
          <a:p>
            <a:pPr lvl="1"/>
            <a:r>
              <a:rPr lang="en-US" sz="2800" dirty="0" smtClean="0">
                <a:latin typeface="Garamond" panose="02020404030301010803" pitchFamily="18" charset="0"/>
              </a:rPr>
              <a:t>Roger </a:t>
            </a:r>
            <a:r>
              <a:rPr lang="en-US" sz="2800" dirty="0" err="1" smtClean="0">
                <a:latin typeface="Garamond" panose="02020404030301010803" pitchFamily="18" charset="0"/>
              </a:rPr>
              <a:t>Tasset</a:t>
            </a:r>
            <a:endParaRPr lang="en-US" sz="2800" dirty="0" smtClean="0">
              <a:latin typeface="Garamond" panose="02020404030301010803" pitchFamily="18" charset="0"/>
            </a:endParaRPr>
          </a:p>
          <a:p>
            <a:pPr lvl="1"/>
            <a:r>
              <a:rPr lang="en-US" sz="2800" dirty="0" smtClean="0">
                <a:latin typeface="Garamond" panose="02020404030301010803" pitchFamily="18" charset="0"/>
              </a:rPr>
              <a:t>Hector </a:t>
            </a:r>
            <a:r>
              <a:rPr lang="en-US" sz="2800" dirty="0" err="1" smtClean="0">
                <a:latin typeface="Garamond" panose="02020404030301010803" pitchFamily="18" charset="0"/>
              </a:rPr>
              <a:t>Mackilwraith</a:t>
            </a:r>
            <a:endParaRPr lang="en-US" sz="2800" dirty="0" smtClean="0">
              <a:latin typeface="Garamond" panose="02020404030301010803" pitchFamily="18" charset="0"/>
            </a:endParaRPr>
          </a:p>
          <a:p>
            <a:pPr lvl="1"/>
            <a:r>
              <a:rPr lang="en-US" sz="2800" dirty="0" smtClean="0">
                <a:latin typeface="Garamond" panose="02020404030301010803" pitchFamily="18" charset="0"/>
              </a:rPr>
              <a:t>Griselda Webster</a:t>
            </a:r>
          </a:p>
          <a:p>
            <a:pPr lvl="1"/>
            <a:r>
              <a:rPr lang="en-US" sz="2800" dirty="0" err="1" smtClean="0">
                <a:latin typeface="Garamond" panose="02020404030301010803" pitchFamily="18" charset="0"/>
              </a:rPr>
              <a:t>Fredegonde</a:t>
            </a:r>
            <a:r>
              <a:rPr lang="en-US" sz="2800" dirty="0" smtClean="0">
                <a:latin typeface="Garamond" panose="02020404030301010803" pitchFamily="18" charset="0"/>
              </a:rPr>
              <a:t> “Freddy”</a:t>
            </a:r>
          </a:p>
          <a:p>
            <a:pPr lvl="1"/>
            <a:r>
              <a:rPr lang="en-US" sz="2800" dirty="0" smtClean="0">
                <a:latin typeface="Garamond" panose="02020404030301010803" pitchFamily="18" charset="0"/>
              </a:rPr>
              <a:t>Walter </a:t>
            </a:r>
            <a:r>
              <a:rPr lang="en-US" sz="2800" dirty="0" err="1" smtClean="0">
                <a:latin typeface="Garamond" panose="02020404030301010803" pitchFamily="18" charset="0"/>
              </a:rPr>
              <a:t>Vambrace</a:t>
            </a:r>
            <a:endParaRPr lang="en-US" sz="2800" dirty="0" smtClean="0">
              <a:latin typeface="Garamond" panose="02020404030301010803" pitchFamily="18" charset="0"/>
            </a:endParaRPr>
          </a:p>
          <a:p>
            <a:pPr lvl="1"/>
            <a:r>
              <a:rPr lang="en-US" sz="2800" dirty="0" smtClean="0">
                <a:latin typeface="Garamond" panose="02020404030301010803" pitchFamily="18" charset="0"/>
              </a:rPr>
              <a:t>Pearl </a:t>
            </a:r>
            <a:r>
              <a:rPr lang="en-US" sz="2800" dirty="0" err="1" smtClean="0">
                <a:latin typeface="Garamond" panose="02020404030301010803" pitchFamily="18" charset="0"/>
              </a:rPr>
              <a:t>Vambrace</a:t>
            </a:r>
            <a:endParaRPr lang="en-US" sz="2800" dirty="0" smtClean="0">
              <a:latin typeface="Garamond" panose="02020404030301010803" pitchFamily="18" charset="0"/>
            </a:endParaRPr>
          </a:p>
          <a:p>
            <a:pPr lvl="1"/>
            <a:r>
              <a:rPr lang="en-US" sz="2800" dirty="0" smtClean="0">
                <a:latin typeface="Garamond" panose="02020404030301010803" pitchFamily="18" charset="0"/>
              </a:rPr>
              <a:t>Humphrey Cobbler</a:t>
            </a:r>
            <a:endParaRPr lang="en-US" sz="2800" dirty="0">
              <a:latin typeface="Garamond" panose="02020404030301010803" pitchFamily="18" charset="0"/>
            </a:endParaRPr>
          </a:p>
        </p:txBody>
      </p:sp>
    </p:spTree>
    <p:extLst>
      <p:ext uri="{BB962C8B-B14F-4D97-AF65-F5344CB8AC3E}">
        <p14:creationId xmlns:p14="http://schemas.microsoft.com/office/powerpoint/2010/main" val="2363841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Garamond" panose="02020404030301010803" pitchFamily="18" charset="0"/>
              </a:rPr>
              <a:t>A Survey of the Adaptations</a:t>
            </a:r>
            <a:endParaRPr lang="en-US" dirty="0">
              <a:latin typeface="Garamond" panose="02020404030301010803" pitchFamily="18" charset="0"/>
            </a:endParaRPr>
          </a:p>
        </p:txBody>
      </p:sp>
      <p:sp>
        <p:nvSpPr>
          <p:cNvPr id="3" name="Content Placeholder 2"/>
          <p:cNvSpPr>
            <a:spLocks noGrp="1"/>
          </p:cNvSpPr>
          <p:nvPr>
            <p:ph sz="half" idx="1"/>
          </p:nvPr>
        </p:nvSpPr>
        <p:spPr>
          <a:xfrm>
            <a:off x="3505200" y="1765227"/>
            <a:ext cx="5181600" cy="4351338"/>
          </a:xfrm>
        </p:spPr>
        <p:txBody>
          <a:bodyPr>
            <a:normAutofit fontScale="92500"/>
          </a:bodyPr>
          <a:lstStyle/>
          <a:p>
            <a:pPr algn="ctr"/>
            <a:r>
              <a:rPr lang="en-US" i="1" dirty="0" smtClean="0">
                <a:latin typeface="Garamond" panose="02020404030301010803" pitchFamily="18" charset="0"/>
              </a:rPr>
              <a:t>The Gentleman Poet</a:t>
            </a:r>
            <a:r>
              <a:rPr lang="en-US" dirty="0" smtClean="0">
                <a:latin typeface="Garamond" panose="02020404030301010803" pitchFamily="18" charset="0"/>
              </a:rPr>
              <a:t>, a novel</a:t>
            </a:r>
          </a:p>
          <a:p>
            <a:pPr algn="ctr"/>
            <a:r>
              <a:rPr lang="en-US" i="1" dirty="0" smtClean="0">
                <a:latin typeface="Garamond" panose="02020404030301010803" pitchFamily="18" charset="0"/>
              </a:rPr>
              <a:t>The Dream of Perpetual Motion</a:t>
            </a:r>
            <a:r>
              <a:rPr lang="en-US" dirty="0" smtClean="0">
                <a:latin typeface="Garamond" panose="02020404030301010803" pitchFamily="18" charset="0"/>
              </a:rPr>
              <a:t>, a novel</a:t>
            </a:r>
          </a:p>
          <a:p>
            <a:pPr algn="ctr"/>
            <a:r>
              <a:rPr lang="en-US" i="1" dirty="0" smtClean="0">
                <a:latin typeface="Garamond" panose="02020404030301010803" pitchFamily="18" charset="0"/>
              </a:rPr>
              <a:t>A Tempest</a:t>
            </a:r>
            <a:r>
              <a:rPr lang="en-US" dirty="0" smtClean="0">
                <a:latin typeface="Garamond" panose="02020404030301010803" pitchFamily="18" charset="0"/>
              </a:rPr>
              <a:t>, a play</a:t>
            </a:r>
          </a:p>
          <a:p>
            <a:pPr algn="ctr"/>
            <a:r>
              <a:rPr lang="en-US" i="1" dirty="0" err="1" smtClean="0">
                <a:latin typeface="Garamond" panose="02020404030301010803" pitchFamily="18" charset="0"/>
              </a:rPr>
              <a:t>Caliban’s</a:t>
            </a:r>
            <a:r>
              <a:rPr lang="en-US" i="1" dirty="0" smtClean="0">
                <a:latin typeface="Garamond" panose="02020404030301010803" pitchFamily="18" charset="0"/>
              </a:rPr>
              <a:t> Hour</a:t>
            </a:r>
            <a:r>
              <a:rPr lang="en-US" dirty="0" smtClean="0">
                <a:latin typeface="Garamond" panose="02020404030301010803" pitchFamily="18" charset="0"/>
              </a:rPr>
              <a:t>, a novel</a:t>
            </a:r>
          </a:p>
          <a:p>
            <a:pPr algn="ctr"/>
            <a:r>
              <a:rPr lang="en-US" i="1" dirty="0" smtClean="0">
                <a:latin typeface="Garamond" panose="02020404030301010803" pitchFamily="18" charset="0"/>
              </a:rPr>
              <a:t>Brave New World</a:t>
            </a:r>
            <a:r>
              <a:rPr lang="en-US" dirty="0" smtClean="0">
                <a:latin typeface="Garamond" panose="02020404030301010803" pitchFamily="18" charset="0"/>
              </a:rPr>
              <a:t>, a novel</a:t>
            </a:r>
          </a:p>
          <a:p>
            <a:pPr algn="ctr"/>
            <a:r>
              <a:rPr lang="en-US" i="1" dirty="0" smtClean="0">
                <a:latin typeface="Garamond" panose="02020404030301010803" pitchFamily="18" charset="0"/>
              </a:rPr>
              <a:t>Tempest </a:t>
            </a:r>
            <a:r>
              <a:rPr lang="en-US" i="1" dirty="0" err="1" smtClean="0">
                <a:latin typeface="Garamond" panose="02020404030301010803" pitchFamily="18" charset="0"/>
              </a:rPr>
              <a:t>Tost</a:t>
            </a:r>
            <a:r>
              <a:rPr lang="en-US" dirty="0" smtClean="0">
                <a:latin typeface="Garamond" panose="02020404030301010803" pitchFamily="18" charset="0"/>
              </a:rPr>
              <a:t>, a novel</a:t>
            </a:r>
          </a:p>
          <a:p>
            <a:pPr algn="ctr"/>
            <a:r>
              <a:rPr lang="en-US" i="1" dirty="0" smtClean="0">
                <a:latin typeface="Garamond" panose="02020404030301010803" pitchFamily="18" charset="0"/>
              </a:rPr>
              <a:t>Shakespeare Behind Bars</a:t>
            </a:r>
            <a:r>
              <a:rPr lang="en-US" dirty="0" smtClean="0">
                <a:latin typeface="Garamond" panose="02020404030301010803" pitchFamily="18" charset="0"/>
              </a:rPr>
              <a:t>, a film</a:t>
            </a:r>
          </a:p>
          <a:p>
            <a:pPr algn="ctr"/>
            <a:r>
              <a:rPr lang="en-US" i="1" dirty="0" smtClean="0">
                <a:latin typeface="Garamond" panose="02020404030301010803" pitchFamily="18" charset="0"/>
              </a:rPr>
              <a:t>Yellow Sky</a:t>
            </a:r>
            <a:r>
              <a:rPr lang="en-US" dirty="0" smtClean="0">
                <a:latin typeface="Garamond" panose="02020404030301010803" pitchFamily="18" charset="0"/>
              </a:rPr>
              <a:t>, a film</a:t>
            </a:r>
          </a:p>
          <a:p>
            <a:pPr algn="ctr"/>
            <a:r>
              <a:rPr lang="en-US" i="1" dirty="0" smtClean="0">
                <a:latin typeface="Garamond" panose="02020404030301010803" pitchFamily="18" charset="0"/>
              </a:rPr>
              <a:t>Forbidden Planet</a:t>
            </a:r>
            <a:r>
              <a:rPr lang="en-US" dirty="0" smtClean="0">
                <a:latin typeface="Garamond" panose="02020404030301010803" pitchFamily="18" charset="0"/>
              </a:rPr>
              <a:t>, a film</a:t>
            </a:r>
            <a:endParaRPr lang="en-US" i="1" dirty="0" smtClean="0">
              <a:latin typeface="Garamond" panose="02020404030301010803" pitchFamily="18" charset="0"/>
            </a:endParaRPr>
          </a:p>
        </p:txBody>
      </p:sp>
    </p:spTree>
    <p:extLst>
      <p:ext uri="{BB962C8B-B14F-4D97-AF65-F5344CB8AC3E}">
        <p14:creationId xmlns:p14="http://schemas.microsoft.com/office/powerpoint/2010/main" val="734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Tempest </a:t>
            </a:r>
            <a:r>
              <a:rPr lang="en-US" i="1" dirty="0" err="1" smtClean="0">
                <a:latin typeface="Garamond" panose="02020404030301010803" pitchFamily="18" charset="0"/>
              </a:rPr>
              <a:t>Tost</a:t>
            </a:r>
            <a:r>
              <a:rPr lang="en-US" dirty="0" smtClean="0">
                <a:latin typeface="Garamond" panose="02020404030301010803" pitchFamily="18" charset="0"/>
              </a:rPr>
              <a:t>, by Robertson Davies</a:t>
            </a:r>
            <a:endParaRPr lang="en-US"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8816" y="1825625"/>
            <a:ext cx="3260368"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400" dirty="0" smtClean="0">
                <a:latin typeface="Garamond" panose="02020404030301010803" pitchFamily="18" charset="0"/>
              </a:rPr>
              <a:t>Plot Summary: </a:t>
            </a:r>
          </a:p>
          <a:p>
            <a:pPr lvl="1"/>
            <a:r>
              <a:rPr lang="en-US" sz="3600" dirty="0" smtClean="0">
                <a:latin typeface="Garamond" panose="02020404030301010803" pitchFamily="18" charset="0"/>
              </a:rPr>
              <a:t>In </a:t>
            </a:r>
            <a:r>
              <a:rPr lang="en-US" sz="3600" dirty="0" err="1" smtClean="0">
                <a:latin typeface="Garamond" panose="02020404030301010803" pitchFamily="18" charset="0"/>
              </a:rPr>
              <a:t>Salterton</a:t>
            </a:r>
            <a:r>
              <a:rPr lang="en-US" sz="3600" dirty="0" smtClean="0">
                <a:latin typeface="Garamond" panose="02020404030301010803" pitchFamily="18" charset="0"/>
              </a:rPr>
              <a:t>, Canada, there is a small group of people who set out to perform Shakespeare’s </a:t>
            </a:r>
            <a:r>
              <a:rPr lang="en-US" sz="3600" i="1" dirty="0" smtClean="0">
                <a:latin typeface="Garamond" panose="02020404030301010803" pitchFamily="18" charset="0"/>
              </a:rPr>
              <a:t>The Tempest…</a:t>
            </a:r>
            <a:endParaRPr lang="en-US" sz="3600" dirty="0">
              <a:latin typeface="Garamond" panose="02020404030301010803" pitchFamily="18" charset="0"/>
            </a:endParaRPr>
          </a:p>
        </p:txBody>
      </p:sp>
    </p:spTree>
    <p:extLst>
      <p:ext uri="{BB962C8B-B14F-4D97-AF65-F5344CB8AC3E}">
        <p14:creationId xmlns:p14="http://schemas.microsoft.com/office/powerpoint/2010/main" val="32501531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Tempest </a:t>
            </a:r>
            <a:r>
              <a:rPr lang="en-US" i="1" dirty="0" err="1" smtClean="0">
                <a:latin typeface="Garamond" panose="02020404030301010803" pitchFamily="18" charset="0"/>
              </a:rPr>
              <a:t>Tost</a:t>
            </a:r>
            <a:r>
              <a:rPr lang="en-US" dirty="0" smtClean="0">
                <a:latin typeface="Garamond" panose="02020404030301010803" pitchFamily="18" charset="0"/>
              </a:rPr>
              <a:t>, by Robertson Davies</a:t>
            </a:r>
            <a:endParaRPr lang="en-US"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8816" y="1825625"/>
            <a:ext cx="3260368"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400" dirty="0" smtClean="0">
                <a:latin typeface="Garamond" panose="02020404030301010803" pitchFamily="18" charset="0"/>
              </a:rPr>
              <a:t>Shakespeare Connections:</a:t>
            </a:r>
          </a:p>
          <a:p>
            <a:pPr lvl="1"/>
            <a:r>
              <a:rPr lang="en-US" sz="3200" dirty="0" smtClean="0">
                <a:latin typeface="Garamond" panose="02020404030301010803" pitchFamily="18" charset="0"/>
              </a:rPr>
              <a:t>The obvious connection is the “play within a play.”</a:t>
            </a:r>
          </a:p>
          <a:p>
            <a:pPr lvl="1"/>
            <a:r>
              <a:rPr lang="en-US" sz="3200" dirty="0" smtClean="0">
                <a:latin typeface="Garamond" panose="02020404030301010803" pitchFamily="18" charset="0"/>
              </a:rPr>
              <a:t>Some of the characters are one-for-one allegorical. </a:t>
            </a:r>
            <a:endParaRPr lang="en-US" sz="3200" dirty="0">
              <a:latin typeface="Garamond" panose="02020404030301010803" pitchFamily="18" charset="0"/>
            </a:endParaRPr>
          </a:p>
        </p:txBody>
      </p:sp>
    </p:spTree>
    <p:extLst>
      <p:ext uri="{BB962C8B-B14F-4D97-AF65-F5344CB8AC3E}">
        <p14:creationId xmlns:p14="http://schemas.microsoft.com/office/powerpoint/2010/main" val="4168610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Mama Day</a:t>
            </a:r>
            <a:r>
              <a:rPr lang="en-US" dirty="0" smtClean="0">
                <a:latin typeface="Garamond" panose="02020404030301010803" pitchFamily="18" charset="0"/>
              </a:rPr>
              <a:t>, by Gloria Naylor</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019166" y="1825625"/>
            <a:ext cx="2819667"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400" dirty="0" smtClean="0">
                <a:latin typeface="Garamond" panose="02020404030301010803" pitchFamily="18" charset="0"/>
              </a:rPr>
              <a:t>We won’t steal the thunder from Dr. Adams, since we will be discussing this novel on the final day of class!</a:t>
            </a:r>
            <a:endParaRPr lang="en-US" sz="4400" dirty="0">
              <a:latin typeface="Garamond" panose="02020404030301010803" pitchFamily="18" charset="0"/>
            </a:endParaRPr>
          </a:p>
        </p:txBody>
      </p:sp>
    </p:spTree>
    <p:extLst>
      <p:ext uri="{BB962C8B-B14F-4D97-AF65-F5344CB8AC3E}">
        <p14:creationId xmlns:p14="http://schemas.microsoft.com/office/powerpoint/2010/main" val="4227572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Prospero’s Daughter, </a:t>
            </a:r>
            <a:r>
              <a:rPr lang="en-US" dirty="0" smtClean="0">
                <a:latin typeface="Garamond" panose="02020404030301010803" pitchFamily="18" charset="0"/>
              </a:rPr>
              <a:t>by Elizabeth Nunez</a:t>
            </a:r>
            <a:endParaRPr lang="en-US" dirty="0">
              <a:latin typeface="Garamond" panose="02020404030301010803" pitchFamily="18" charset="0"/>
            </a:endParaRPr>
          </a:p>
        </p:txBody>
      </p:sp>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Primary Characters:</a:t>
            </a:r>
          </a:p>
          <a:p>
            <a:pPr lvl="1"/>
            <a:r>
              <a:rPr lang="en-US" dirty="0" smtClean="0">
                <a:latin typeface="Garamond" panose="02020404030301010803" pitchFamily="18" charset="0"/>
              </a:rPr>
              <a:t>Peter Gardner</a:t>
            </a:r>
          </a:p>
          <a:p>
            <a:pPr lvl="1"/>
            <a:r>
              <a:rPr lang="en-US" dirty="0" smtClean="0">
                <a:latin typeface="Garamond" panose="02020404030301010803" pitchFamily="18" charset="0"/>
              </a:rPr>
              <a:t>Virginia Gardner</a:t>
            </a:r>
          </a:p>
          <a:p>
            <a:pPr lvl="1"/>
            <a:r>
              <a:rPr lang="en-US" dirty="0" smtClean="0">
                <a:latin typeface="Garamond" panose="02020404030301010803" pitchFamily="18" charset="0"/>
              </a:rPr>
              <a:t>Carlos</a:t>
            </a:r>
          </a:p>
          <a:p>
            <a:pPr lvl="1"/>
            <a:r>
              <a:rPr lang="en-US" dirty="0" smtClean="0">
                <a:latin typeface="Garamond" panose="02020404030301010803" pitchFamily="18" charset="0"/>
              </a:rPr>
              <a:t>John </a:t>
            </a:r>
            <a:r>
              <a:rPr lang="en-US" dirty="0" err="1" smtClean="0">
                <a:latin typeface="Garamond" panose="02020404030301010803" pitchFamily="18" charset="0"/>
              </a:rPr>
              <a:t>Mumsford</a:t>
            </a:r>
            <a:endParaRPr lang="en-US" dirty="0" smtClean="0">
              <a:latin typeface="Garamond" panose="02020404030301010803" pitchFamily="18" charset="0"/>
            </a:endParaRPr>
          </a:p>
          <a:p>
            <a:pPr lvl="1"/>
            <a:r>
              <a:rPr lang="en-US" dirty="0" smtClean="0">
                <a:latin typeface="Garamond" panose="02020404030301010803" pitchFamily="18" charset="0"/>
              </a:rPr>
              <a:t>Ariana</a:t>
            </a:r>
            <a:endParaRPr lang="en-US" dirty="0">
              <a:latin typeface="Garamond" panose="02020404030301010803" pitchFamily="18" charset="0"/>
            </a:endParaRPr>
          </a:p>
        </p:txBody>
      </p:sp>
      <p:pic>
        <p:nvPicPr>
          <p:cNvPr id="2050" name="Picture 2" descr="http://robertarood.files.wordpress.com/2007/06/prosperos-daughter.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85806" y="1825625"/>
            <a:ext cx="2886387" cy="4351338"/>
          </a:xfrm>
          <a:prstGeom prst="rect">
            <a:avLst/>
          </a:prstGeom>
          <a:noFill/>
          <a:effectLst>
            <a:outerShdw blurRad="444500" dist="190500" dir="5400000" algn="tl" rotWithShape="0">
              <a:schemeClr val="tx1">
                <a:alpha val="4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4882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Prospero’s Daughter, </a:t>
            </a:r>
            <a:r>
              <a:rPr lang="en-US" dirty="0" smtClean="0">
                <a:latin typeface="Garamond" panose="02020404030301010803" pitchFamily="18" charset="0"/>
              </a:rPr>
              <a:t>by Elizabeth Nunez</a:t>
            </a:r>
            <a:endParaRPr lang="en-US" dirty="0">
              <a:latin typeface="Garamond" panose="02020404030301010803" pitchFamily="18" charset="0"/>
            </a:endParaRPr>
          </a:p>
        </p:txBody>
      </p:sp>
      <p:sp>
        <p:nvSpPr>
          <p:cNvPr id="4" name="Content Placeholder 3"/>
          <p:cNvSpPr>
            <a:spLocks noGrp="1"/>
          </p:cNvSpPr>
          <p:nvPr>
            <p:ph sz="half" idx="2"/>
          </p:nvPr>
        </p:nvSpPr>
        <p:spPr/>
        <p:txBody>
          <a:bodyPr>
            <a:normAutofit/>
          </a:bodyPr>
          <a:lstStyle/>
          <a:p>
            <a:r>
              <a:rPr lang="en-US" sz="4000" dirty="0">
                <a:latin typeface="Garamond" panose="02020404030301010803" pitchFamily="18" charset="0"/>
              </a:rPr>
              <a:t>Plot Summary:</a:t>
            </a:r>
          </a:p>
          <a:p>
            <a:pPr lvl="1"/>
            <a:r>
              <a:rPr lang="en-US" sz="3200" dirty="0">
                <a:latin typeface="Garamond" panose="02020404030301010803" pitchFamily="18" charset="0"/>
              </a:rPr>
              <a:t>On a small island called </a:t>
            </a:r>
            <a:r>
              <a:rPr lang="en-US" sz="3200" dirty="0" err="1">
                <a:latin typeface="Garamond" panose="02020404030301010803" pitchFamily="18" charset="0"/>
              </a:rPr>
              <a:t>Chacachacare</a:t>
            </a:r>
            <a:r>
              <a:rPr lang="en-US" sz="3200" dirty="0">
                <a:latin typeface="Garamond" panose="02020404030301010803" pitchFamily="18" charset="0"/>
              </a:rPr>
              <a:t> a man escapes with his daughter. Years later a man comes to investigate a supposed rape that has happened on the island…</a:t>
            </a:r>
          </a:p>
        </p:txBody>
      </p:sp>
      <p:pic>
        <p:nvPicPr>
          <p:cNvPr id="2050" name="Picture 2" descr="http://robertarood.files.wordpress.com/2007/06/prosperos-daughter.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85806" y="1825625"/>
            <a:ext cx="2886387" cy="4351338"/>
          </a:xfrm>
          <a:prstGeom prst="rect">
            <a:avLst/>
          </a:prstGeom>
          <a:noFill/>
          <a:effectLst>
            <a:outerShdw blurRad="444500" dist="190500" dir="5400000" algn="tl" rotWithShape="0">
              <a:schemeClr val="tx1">
                <a:alpha val="4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738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Prospero’s Daughter, </a:t>
            </a:r>
            <a:r>
              <a:rPr lang="en-US" dirty="0" smtClean="0">
                <a:latin typeface="Garamond" panose="02020404030301010803" pitchFamily="18" charset="0"/>
              </a:rPr>
              <a:t>by Elizabeth Nunez</a:t>
            </a:r>
            <a:endParaRPr lang="en-US" dirty="0">
              <a:latin typeface="Garamond" panose="02020404030301010803" pitchFamily="18" charset="0"/>
            </a:endParaRPr>
          </a:p>
        </p:txBody>
      </p:sp>
      <p:sp>
        <p:nvSpPr>
          <p:cNvPr id="4" name="Content Placeholder 3"/>
          <p:cNvSpPr>
            <a:spLocks noGrp="1"/>
          </p:cNvSpPr>
          <p:nvPr>
            <p:ph sz="half" idx="2"/>
          </p:nvPr>
        </p:nvSpPr>
        <p:spPr/>
        <p:txBody>
          <a:bodyPr>
            <a:normAutofit fontScale="92500"/>
          </a:bodyPr>
          <a:lstStyle/>
          <a:p>
            <a:r>
              <a:rPr lang="en-US" sz="3900" dirty="0">
                <a:latin typeface="Garamond" panose="02020404030301010803" pitchFamily="18" charset="0"/>
              </a:rPr>
              <a:t>Shakespeare Connections:</a:t>
            </a:r>
          </a:p>
          <a:p>
            <a:pPr lvl="1"/>
            <a:r>
              <a:rPr lang="en-US" sz="3600" dirty="0">
                <a:latin typeface="Garamond" panose="02020404030301010803" pitchFamily="18" charset="0"/>
              </a:rPr>
              <a:t>Both deal with racism and usurping power.</a:t>
            </a:r>
          </a:p>
          <a:p>
            <a:pPr lvl="1"/>
            <a:r>
              <a:rPr lang="en-US" sz="3600" dirty="0">
                <a:latin typeface="Garamond" panose="02020404030301010803" pitchFamily="18" charset="0"/>
              </a:rPr>
              <a:t>Shakespeare’s Prospero unleashes the tempest on his brother, Nunez’s Prospero unleashes a metaphorical tempest on Carlos.</a:t>
            </a:r>
            <a:endParaRPr lang="en-US" sz="3600" dirty="0">
              <a:latin typeface="Garamond" panose="02020404030301010803" pitchFamily="18" charset="0"/>
            </a:endParaRPr>
          </a:p>
        </p:txBody>
      </p:sp>
      <p:pic>
        <p:nvPicPr>
          <p:cNvPr id="2050" name="Picture 2" descr="http://robertarood.files.wordpress.com/2007/06/prosperos-daughter.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985806" y="1825625"/>
            <a:ext cx="2886387" cy="4351338"/>
          </a:xfrm>
          <a:prstGeom prst="rect">
            <a:avLst/>
          </a:prstGeom>
          <a:noFill/>
          <a:effectLst>
            <a:outerShdw blurRad="444500" dist="190500" dir="5400000" algn="tl" rotWithShape="0">
              <a:schemeClr val="tx1">
                <a:alpha val="40000"/>
              </a:scheme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854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Films</a:t>
            </a:r>
            <a:endParaRPr lang="en-US" dirty="0">
              <a:latin typeface="Garamond" panose="02020404030301010803" pitchFamily="18" charset="0"/>
            </a:endParaRPr>
          </a:p>
        </p:txBody>
      </p:sp>
      <p:sp>
        <p:nvSpPr>
          <p:cNvPr id="3" name="Text Placeholder 2"/>
          <p:cNvSpPr>
            <a:spLocks noGrp="1"/>
          </p:cNvSpPr>
          <p:nvPr>
            <p:ph type="body" idx="1"/>
          </p:nvPr>
        </p:nvSpPr>
        <p:spPr/>
        <p:txBody>
          <a:bodyPr/>
          <a:lstStyle/>
          <a:p>
            <a:r>
              <a:rPr lang="en-US" sz="3200" dirty="0" smtClean="0">
                <a:latin typeface="Garamond" panose="02020404030301010803" pitchFamily="18" charset="0"/>
              </a:rPr>
              <a:t>A stereotypical western, and Robbie the Robot!</a:t>
            </a:r>
          </a:p>
          <a:p>
            <a:endParaRPr lang="en-US" dirty="0"/>
          </a:p>
        </p:txBody>
      </p:sp>
    </p:spTree>
    <p:extLst>
      <p:ext uri="{BB962C8B-B14F-4D97-AF65-F5344CB8AC3E}">
        <p14:creationId xmlns:p14="http://schemas.microsoft.com/office/powerpoint/2010/main" val="32966443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Forbidden Planet</a:t>
            </a:r>
            <a:endParaRPr lang="en-US" i="1" dirty="0">
              <a:latin typeface="Garamond" panose="02020404030301010803" pitchFamily="18" charset="0"/>
            </a:endParaRPr>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729615" y="1629465"/>
            <a:ext cx="3078480" cy="474365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Primary Characters: </a:t>
            </a:r>
          </a:p>
          <a:p>
            <a:pPr lvl="1"/>
            <a:r>
              <a:rPr lang="en-US" sz="3200" dirty="0" smtClean="0">
                <a:latin typeface="Garamond" panose="02020404030301010803" pitchFamily="18" charset="0"/>
              </a:rPr>
              <a:t>Spaceship Crew</a:t>
            </a:r>
          </a:p>
          <a:p>
            <a:pPr lvl="1"/>
            <a:r>
              <a:rPr lang="en-US" sz="3200" dirty="0" smtClean="0">
                <a:latin typeface="Garamond" panose="02020404030301010803" pitchFamily="18" charset="0"/>
              </a:rPr>
              <a:t>Dr. </a:t>
            </a:r>
            <a:r>
              <a:rPr lang="en-US" sz="3200" dirty="0" err="1" smtClean="0">
                <a:latin typeface="Garamond" panose="02020404030301010803" pitchFamily="18" charset="0"/>
              </a:rPr>
              <a:t>Morbius</a:t>
            </a:r>
            <a:endParaRPr lang="en-US" sz="3200" dirty="0" smtClean="0">
              <a:latin typeface="Garamond" panose="02020404030301010803" pitchFamily="18" charset="0"/>
            </a:endParaRPr>
          </a:p>
          <a:p>
            <a:pPr lvl="1"/>
            <a:r>
              <a:rPr lang="en-US" sz="3200" dirty="0" err="1" smtClean="0">
                <a:latin typeface="Garamond" panose="02020404030301010803" pitchFamily="18" charset="0"/>
              </a:rPr>
              <a:t>Altaira</a:t>
            </a:r>
            <a:endParaRPr lang="en-US" sz="3200" dirty="0" smtClean="0">
              <a:latin typeface="Garamond" panose="02020404030301010803" pitchFamily="18" charset="0"/>
            </a:endParaRPr>
          </a:p>
          <a:p>
            <a:pPr lvl="1"/>
            <a:r>
              <a:rPr lang="en-US" sz="3200" dirty="0" smtClean="0">
                <a:latin typeface="Garamond" panose="02020404030301010803" pitchFamily="18" charset="0"/>
              </a:rPr>
              <a:t>Commander Adams</a:t>
            </a:r>
          </a:p>
          <a:p>
            <a:pPr lvl="1"/>
            <a:r>
              <a:rPr lang="en-US" sz="3200" dirty="0" smtClean="0">
                <a:latin typeface="Garamond" panose="02020404030301010803" pitchFamily="18" charset="0"/>
              </a:rPr>
              <a:t>Robby the Robot</a:t>
            </a:r>
            <a:endParaRPr lang="en-US" sz="3200" dirty="0">
              <a:latin typeface="Garamond" panose="02020404030301010803" pitchFamily="18" charset="0"/>
            </a:endParaRPr>
          </a:p>
        </p:txBody>
      </p:sp>
    </p:spTree>
    <p:extLst>
      <p:ext uri="{BB962C8B-B14F-4D97-AF65-F5344CB8AC3E}">
        <p14:creationId xmlns:p14="http://schemas.microsoft.com/office/powerpoint/2010/main" val="24674552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Forbidden Planet</a:t>
            </a:r>
            <a:endParaRPr lang="en-US" i="1" dirty="0">
              <a:latin typeface="Garamond" panose="02020404030301010803" pitchFamily="18" charset="0"/>
            </a:endParaRPr>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729615" y="1629465"/>
            <a:ext cx="3078480" cy="474365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Plot Summary:</a:t>
            </a:r>
          </a:p>
          <a:p>
            <a:pPr lvl="1"/>
            <a:r>
              <a:rPr lang="en-US" dirty="0" smtClean="0">
                <a:latin typeface="Garamond" panose="02020404030301010803" pitchFamily="18" charset="0"/>
              </a:rPr>
              <a:t>Set in the year 2020, the government sends a spaceship under the watch of Commander Adams to investigate an alien planet from which a previous mission never returned. </a:t>
            </a:r>
            <a:endParaRPr lang="en-US" dirty="0">
              <a:latin typeface="Garamond" panose="02020404030301010803" pitchFamily="18" charset="0"/>
            </a:endParaRPr>
          </a:p>
        </p:txBody>
      </p:sp>
    </p:spTree>
    <p:extLst>
      <p:ext uri="{BB962C8B-B14F-4D97-AF65-F5344CB8AC3E}">
        <p14:creationId xmlns:p14="http://schemas.microsoft.com/office/powerpoint/2010/main" val="4225984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Forbidden Planet</a:t>
            </a:r>
            <a:endParaRPr lang="en-US" i="1" dirty="0">
              <a:latin typeface="Garamond" panose="02020404030301010803" pitchFamily="18" charset="0"/>
            </a:endParaRPr>
          </a:p>
        </p:txBody>
      </p:sp>
      <p:pic>
        <p:nvPicPr>
          <p:cNvPr id="6" name="Content Placeholder 5"/>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729615" y="1629465"/>
            <a:ext cx="3078480" cy="474365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Shakespeare Connections:</a:t>
            </a:r>
            <a:endParaRPr lang="en-US" dirty="0">
              <a:latin typeface="Garamond" panose="02020404030301010803" pitchFamily="18" charset="0"/>
            </a:endParaRPr>
          </a:p>
          <a:p>
            <a:pPr lvl="1"/>
            <a:r>
              <a:rPr lang="en-US" sz="3200" dirty="0" smtClean="0">
                <a:latin typeface="Garamond" panose="02020404030301010803" pitchFamily="18" charset="0"/>
              </a:rPr>
              <a:t>The film is in many ways a one-to-one allegory. </a:t>
            </a:r>
            <a:r>
              <a:rPr lang="en-US" sz="3200" dirty="0" smtClean="0">
                <a:latin typeface="Garamond" panose="02020404030301010803" pitchFamily="18" charset="0"/>
              </a:rPr>
              <a:t>Dr. </a:t>
            </a:r>
            <a:r>
              <a:rPr lang="en-US" sz="3200" dirty="0" err="1" smtClean="0">
                <a:latin typeface="Garamond" panose="02020404030301010803" pitchFamily="18" charset="0"/>
              </a:rPr>
              <a:t>Morbius</a:t>
            </a:r>
            <a:r>
              <a:rPr lang="en-US" sz="3200" dirty="0" smtClean="0">
                <a:latin typeface="Garamond" panose="02020404030301010803" pitchFamily="18" charset="0"/>
              </a:rPr>
              <a:t> uses technology in much the same way Prospero uses magic. </a:t>
            </a:r>
          </a:p>
          <a:p>
            <a:pPr lvl="1"/>
            <a:r>
              <a:rPr lang="en-US" sz="3200" dirty="0" smtClean="0">
                <a:latin typeface="Garamond" panose="02020404030301010803" pitchFamily="18" charset="0"/>
              </a:rPr>
              <a:t>Power is a primary theme. </a:t>
            </a:r>
          </a:p>
        </p:txBody>
      </p:sp>
    </p:spTree>
    <p:extLst>
      <p:ext uri="{BB962C8B-B14F-4D97-AF65-F5344CB8AC3E}">
        <p14:creationId xmlns:p14="http://schemas.microsoft.com/office/powerpoint/2010/main" val="509032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Garamond" panose="02020404030301010803" pitchFamily="18" charset="0"/>
              </a:rPr>
              <a:t>Printed Works</a:t>
            </a:r>
            <a:endParaRPr lang="en-US" dirty="0">
              <a:latin typeface="Garamond" panose="02020404030301010803" pitchFamily="18" charset="0"/>
            </a:endParaRPr>
          </a:p>
        </p:txBody>
      </p:sp>
      <p:sp>
        <p:nvSpPr>
          <p:cNvPr id="3" name="Text Placeholder 2"/>
          <p:cNvSpPr>
            <a:spLocks noGrp="1"/>
          </p:cNvSpPr>
          <p:nvPr>
            <p:ph type="body" idx="1"/>
          </p:nvPr>
        </p:nvSpPr>
        <p:spPr/>
        <p:txBody>
          <a:bodyPr/>
          <a:lstStyle/>
          <a:p>
            <a:r>
              <a:rPr lang="en-US" sz="3200" dirty="0" smtClean="0">
                <a:latin typeface="Garamond" panose="02020404030301010803" pitchFamily="18" charset="0"/>
              </a:rPr>
              <a:t>A play, and novels that range from futuristic sci-fi to a love story. </a:t>
            </a:r>
          </a:p>
          <a:p>
            <a:endParaRPr lang="en-US" dirty="0"/>
          </a:p>
        </p:txBody>
      </p:sp>
    </p:spTree>
    <p:extLst>
      <p:ext uri="{BB962C8B-B14F-4D97-AF65-F5344CB8AC3E}">
        <p14:creationId xmlns:p14="http://schemas.microsoft.com/office/powerpoint/2010/main" val="37410479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Yellow Sky</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868285" y="2457205"/>
            <a:ext cx="3121429" cy="308817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200" dirty="0" smtClean="0">
                <a:latin typeface="Garamond" panose="02020404030301010803" pitchFamily="18" charset="0"/>
              </a:rPr>
              <a:t>Primary Characters:</a:t>
            </a:r>
          </a:p>
          <a:p>
            <a:pPr lvl="1"/>
            <a:r>
              <a:rPr lang="en-US" sz="2800" dirty="0" smtClean="0">
                <a:latin typeface="Garamond" panose="02020404030301010803" pitchFamily="18" charset="0"/>
              </a:rPr>
              <a:t>James “Stretch” Dawson</a:t>
            </a:r>
          </a:p>
          <a:p>
            <a:pPr lvl="1"/>
            <a:r>
              <a:rPr lang="en-US" sz="2800" dirty="0" smtClean="0">
                <a:latin typeface="Garamond" panose="02020404030301010803" pitchFamily="18" charset="0"/>
              </a:rPr>
              <a:t>Constance Mae</a:t>
            </a:r>
          </a:p>
          <a:p>
            <a:pPr lvl="1"/>
            <a:r>
              <a:rPr lang="en-US" sz="2800" dirty="0" smtClean="0">
                <a:latin typeface="Garamond" panose="02020404030301010803" pitchFamily="18" charset="0"/>
              </a:rPr>
              <a:t>Dude</a:t>
            </a:r>
          </a:p>
          <a:p>
            <a:pPr lvl="1"/>
            <a:r>
              <a:rPr lang="en-US" sz="2800" dirty="0" smtClean="0">
                <a:latin typeface="Garamond" panose="02020404030301010803" pitchFamily="18" charset="0"/>
              </a:rPr>
              <a:t>Bull Run</a:t>
            </a:r>
          </a:p>
          <a:p>
            <a:pPr lvl="1"/>
            <a:r>
              <a:rPr lang="en-US" sz="2800" dirty="0" smtClean="0">
                <a:latin typeface="Garamond" panose="02020404030301010803" pitchFamily="18" charset="0"/>
              </a:rPr>
              <a:t>Lengthy</a:t>
            </a:r>
          </a:p>
          <a:p>
            <a:pPr lvl="1"/>
            <a:r>
              <a:rPr lang="en-US" sz="2800" dirty="0" smtClean="0">
                <a:latin typeface="Garamond" panose="02020404030301010803" pitchFamily="18" charset="0"/>
              </a:rPr>
              <a:t>Half Pint</a:t>
            </a:r>
          </a:p>
          <a:p>
            <a:pPr lvl="1"/>
            <a:r>
              <a:rPr lang="en-US" sz="2800" dirty="0" smtClean="0">
                <a:latin typeface="Garamond" panose="02020404030301010803" pitchFamily="18" charset="0"/>
              </a:rPr>
              <a:t>Grandpa</a:t>
            </a:r>
          </a:p>
          <a:p>
            <a:pPr lvl="1"/>
            <a:r>
              <a:rPr lang="en-US" sz="2800" dirty="0" smtClean="0">
                <a:latin typeface="Garamond" panose="02020404030301010803" pitchFamily="18" charset="0"/>
              </a:rPr>
              <a:t>Walrus</a:t>
            </a:r>
            <a:endParaRPr lang="en-US" sz="2800" dirty="0">
              <a:latin typeface="Garamond" panose="02020404030301010803" pitchFamily="18" charset="0"/>
            </a:endParaRPr>
          </a:p>
        </p:txBody>
      </p:sp>
    </p:spTree>
    <p:extLst>
      <p:ext uri="{BB962C8B-B14F-4D97-AF65-F5344CB8AC3E}">
        <p14:creationId xmlns:p14="http://schemas.microsoft.com/office/powerpoint/2010/main" val="460717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Yellow Sky</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868285" y="2457205"/>
            <a:ext cx="3121429" cy="308817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200" dirty="0" smtClean="0">
                <a:latin typeface="Garamond" panose="02020404030301010803" pitchFamily="18" charset="0"/>
              </a:rPr>
              <a:t>Plot Summary:</a:t>
            </a:r>
          </a:p>
          <a:p>
            <a:pPr lvl="1"/>
            <a:r>
              <a:rPr lang="en-US" sz="2800" dirty="0" smtClean="0">
                <a:latin typeface="Garamond" panose="02020404030301010803" pitchFamily="18" charset="0"/>
              </a:rPr>
              <a:t>A group of bank robbers flee into the desert and happen upon an abandoned mining town where the only two residents are a man and his granddaughter. </a:t>
            </a:r>
            <a:endParaRPr lang="en-US" sz="2800" dirty="0">
              <a:latin typeface="Garamond" panose="02020404030301010803" pitchFamily="18" charset="0"/>
            </a:endParaRPr>
          </a:p>
        </p:txBody>
      </p:sp>
    </p:spTree>
    <p:extLst>
      <p:ext uri="{BB962C8B-B14F-4D97-AF65-F5344CB8AC3E}">
        <p14:creationId xmlns:p14="http://schemas.microsoft.com/office/powerpoint/2010/main" val="9527092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Yellow Sky</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868285" y="2457205"/>
            <a:ext cx="3121429" cy="308817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normAutofit lnSpcReduction="10000"/>
          </a:bodyPr>
          <a:lstStyle/>
          <a:p>
            <a:r>
              <a:rPr lang="en-US" sz="3200" dirty="0" smtClean="0">
                <a:latin typeface="Garamond" panose="02020404030301010803" pitchFamily="18" charset="0"/>
              </a:rPr>
              <a:t>Shakespeare Connections:</a:t>
            </a:r>
          </a:p>
          <a:p>
            <a:pPr lvl="1"/>
            <a:r>
              <a:rPr lang="en-US" sz="2800" dirty="0" smtClean="0">
                <a:latin typeface="Garamond" panose="02020404030301010803" pitchFamily="18" charset="0"/>
              </a:rPr>
              <a:t>While there’s no shipwreck, the gang of bank robbers ends up essentially “deserted” in a ghost town occupied only by Constance Mae and her grandpa. Eventually, three of the robbers return the money they stole and ride off into the sunset with the girl and her grandpa. Redemption is the end theme. </a:t>
            </a:r>
            <a:endParaRPr lang="en-US" sz="2800" dirty="0">
              <a:latin typeface="Garamond" panose="02020404030301010803" pitchFamily="18" charset="0"/>
            </a:endParaRPr>
          </a:p>
        </p:txBody>
      </p:sp>
    </p:spTree>
    <p:extLst>
      <p:ext uri="{BB962C8B-B14F-4D97-AF65-F5344CB8AC3E}">
        <p14:creationId xmlns:p14="http://schemas.microsoft.com/office/powerpoint/2010/main" val="23447722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Shakespeare Behind Bars</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5227" y="1690688"/>
            <a:ext cx="2851723" cy="4224281"/>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dirty="0" smtClean="0">
                <a:latin typeface="Garamond" panose="02020404030301010803" pitchFamily="18" charset="0"/>
              </a:rPr>
              <a:t>The film is a documentary about a group of men in prison who participate in putting on Shakespeare’s </a:t>
            </a:r>
            <a:r>
              <a:rPr lang="en-US" i="1" dirty="0" smtClean="0">
                <a:latin typeface="Garamond" panose="02020404030301010803" pitchFamily="18" charset="0"/>
              </a:rPr>
              <a:t>The Tempest</a:t>
            </a:r>
            <a:r>
              <a:rPr lang="en-US" dirty="0" smtClean="0">
                <a:latin typeface="Garamond" panose="02020404030301010803" pitchFamily="18" charset="0"/>
              </a:rPr>
              <a:t>. The director chose the play because it is about forgiveness and redemption – themes to which the prisoners can relate. </a:t>
            </a:r>
            <a:endParaRPr lang="en-US" dirty="0">
              <a:latin typeface="Garamond" panose="02020404030301010803" pitchFamily="18" charset="0"/>
            </a:endParaRPr>
          </a:p>
        </p:txBody>
      </p:sp>
    </p:spTree>
    <p:extLst>
      <p:ext uri="{BB962C8B-B14F-4D97-AF65-F5344CB8AC3E}">
        <p14:creationId xmlns:p14="http://schemas.microsoft.com/office/powerpoint/2010/main" val="18652523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latin typeface="Garamond" panose="02020404030301010803" pitchFamily="18" charset="0"/>
              </a:rPr>
              <a:t>Over-arching Themes of Adaptations</a:t>
            </a:r>
            <a:br>
              <a:rPr lang="en-US" dirty="0" smtClean="0">
                <a:latin typeface="Garamond" panose="02020404030301010803" pitchFamily="18" charset="0"/>
              </a:rPr>
            </a:br>
            <a:endParaRPr lang="en-US" dirty="0">
              <a:latin typeface="Garamond" panose="02020404030301010803" pitchFamily="18" charset="0"/>
            </a:endParaRPr>
          </a:p>
        </p:txBody>
      </p:sp>
      <p:sp>
        <p:nvSpPr>
          <p:cNvPr id="3" name="Subtitle 2"/>
          <p:cNvSpPr>
            <a:spLocks noGrp="1"/>
          </p:cNvSpPr>
          <p:nvPr>
            <p:ph type="subTitle" idx="1"/>
          </p:nvPr>
        </p:nvSpPr>
        <p:spPr>
          <a:xfrm>
            <a:off x="1524000" y="3258355"/>
            <a:ext cx="9144000" cy="1999445"/>
          </a:xfrm>
        </p:spPr>
        <p:txBody>
          <a:bodyPr>
            <a:normAutofit fontScale="92500" lnSpcReduction="10000"/>
          </a:bodyPr>
          <a:lstStyle/>
          <a:p>
            <a:pPr marL="342900" indent="-342900" algn="l">
              <a:buFont typeface="Arial" panose="020B0604020202020204" pitchFamily="34" charset="0"/>
              <a:buChar char="•"/>
            </a:pPr>
            <a:r>
              <a:rPr lang="en-US" dirty="0" smtClean="0">
                <a:latin typeface="Garamond" panose="02020404030301010803" pitchFamily="18" charset="0"/>
              </a:rPr>
              <a:t>Technology, and Magic via Technology</a:t>
            </a:r>
          </a:p>
          <a:p>
            <a:pPr marL="342900" indent="-342900" algn="l">
              <a:buFont typeface="Arial" panose="020B0604020202020204" pitchFamily="34" charset="0"/>
              <a:buChar char="•"/>
            </a:pPr>
            <a:r>
              <a:rPr lang="en-US" dirty="0" smtClean="0">
                <a:latin typeface="Garamond" panose="02020404030301010803" pitchFamily="18" charset="0"/>
              </a:rPr>
              <a:t>The mystery of a deserted or distant setting</a:t>
            </a:r>
          </a:p>
          <a:p>
            <a:pPr marL="342900" indent="-342900" algn="l">
              <a:buFont typeface="Arial" panose="020B0604020202020204" pitchFamily="34" charset="0"/>
              <a:buChar char="•"/>
            </a:pPr>
            <a:r>
              <a:rPr lang="en-US" dirty="0" smtClean="0">
                <a:latin typeface="Garamond" panose="02020404030301010803" pitchFamily="18" charset="0"/>
              </a:rPr>
              <a:t>The dynamics of love</a:t>
            </a:r>
          </a:p>
          <a:p>
            <a:pPr marL="342900" indent="-342900" algn="l">
              <a:buFont typeface="Arial" panose="020B0604020202020204" pitchFamily="34" charset="0"/>
              <a:buChar char="•"/>
            </a:pPr>
            <a:r>
              <a:rPr lang="en-US" dirty="0" smtClean="0">
                <a:latin typeface="Garamond" panose="02020404030301010803" pitchFamily="18" charset="0"/>
              </a:rPr>
              <a:t>Redemption</a:t>
            </a:r>
          </a:p>
          <a:p>
            <a:pPr marL="342900" indent="-342900" algn="l">
              <a:buFont typeface="Arial" panose="020B0604020202020204" pitchFamily="34" charset="0"/>
              <a:buChar char="•"/>
            </a:pPr>
            <a:r>
              <a:rPr lang="en-US" dirty="0" smtClean="0">
                <a:latin typeface="Garamond" panose="02020404030301010803" pitchFamily="18" charset="0"/>
              </a:rPr>
              <a:t>Civilization versus “savages”</a:t>
            </a:r>
          </a:p>
        </p:txBody>
      </p:sp>
    </p:spTree>
    <p:extLst>
      <p:ext uri="{BB962C8B-B14F-4D97-AF65-F5344CB8AC3E}">
        <p14:creationId xmlns:p14="http://schemas.microsoft.com/office/powerpoint/2010/main" val="799764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The Gentleman Poet</a:t>
            </a:r>
            <a:r>
              <a:rPr lang="en-US" dirty="0" smtClean="0">
                <a:latin typeface="Garamond" panose="02020404030301010803" pitchFamily="18" charset="0"/>
              </a:rPr>
              <a:t>, by Kathryn Johnson</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2177256"/>
            <a:ext cx="2381250" cy="3648075"/>
          </a:xfrm>
          <a:effectLst>
            <a:outerShdw blurRad="444500" dist="190500" dir="5400000" algn="t"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200" dirty="0" smtClean="0">
                <a:latin typeface="Garamond" panose="02020404030301010803" pitchFamily="18" charset="0"/>
              </a:rPr>
              <a:t>Major Characters:</a:t>
            </a:r>
          </a:p>
          <a:p>
            <a:pPr lvl="1"/>
            <a:r>
              <a:rPr lang="en-US" sz="2800" dirty="0" smtClean="0">
                <a:latin typeface="Garamond" panose="02020404030301010803" pitchFamily="18" charset="0"/>
              </a:rPr>
              <a:t>Elizabeth “Miranda” Persons</a:t>
            </a:r>
          </a:p>
          <a:p>
            <a:pPr lvl="1"/>
            <a:r>
              <a:rPr lang="en-US" sz="2800" dirty="0" smtClean="0">
                <a:latin typeface="Garamond" panose="02020404030301010803" pitchFamily="18" charset="0"/>
              </a:rPr>
              <a:t>Thomas Powell</a:t>
            </a:r>
          </a:p>
          <a:p>
            <a:pPr lvl="1"/>
            <a:r>
              <a:rPr lang="en-US" sz="2800" dirty="0" smtClean="0">
                <a:latin typeface="Garamond" panose="02020404030301010803" pitchFamily="18" charset="0"/>
              </a:rPr>
              <a:t>William Strachey (Shakespeare)</a:t>
            </a:r>
            <a:endParaRPr lang="en-US" sz="2800" dirty="0">
              <a:latin typeface="Garamond" panose="02020404030301010803" pitchFamily="18" charset="0"/>
            </a:endParaRPr>
          </a:p>
        </p:txBody>
      </p:sp>
    </p:spTree>
    <p:extLst>
      <p:ext uri="{BB962C8B-B14F-4D97-AF65-F5344CB8AC3E}">
        <p14:creationId xmlns:p14="http://schemas.microsoft.com/office/powerpoint/2010/main" val="714360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The Gentleman Poet</a:t>
            </a:r>
            <a:r>
              <a:rPr lang="en-US" dirty="0" smtClean="0">
                <a:latin typeface="Garamond" panose="02020404030301010803" pitchFamily="18" charset="0"/>
              </a:rPr>
              <a:t>, by Kathryn Johnson</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2177256"/>
            <a:ext cx="2381250" cy="3648075"/>
          </a:xfrm>
          <a:effectLst>
            <a:outerShdw blurRad="444500" dist="190500" dir="5400000" algn="t"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4000" dirty="0" smtClean="0">
                <a:latin typeface="Garamond" panose="02020404030301010803" pitchFamily="18" charset="0"/>
              </a:rPr>
              <a:t>Plot Summary:</a:t>
            </a:r>
          </a:p>
          <a:p>
            <a:pPr lvl="1"/>
            <a:r>
              <a:rPr lang="en-US" sz="3600" dirty="0" smtClean="0">
                <a:latin typeface="Garamond" panose="02020404030301010803" pitchFamily="18" charset="0"/>
              </a:rPr>
              <a:t>150 passengers and crew aboard the </a:t>
            </a:r>
            <a:r>
              <a:rPr lang="en-US" sz="3600" i="1" dirty="0" smtClean="0">
                <a:latin typeface="Garamond" panose="02020404030301010803" pitchFamily="18" charset="0"/>
              </a:rPr>
              <a:t>Sea Venture</a:t>
            </a:r>
            <a:r>
              <a:rPr lang="en-US" sz="3600" dirty="0" smtClean="0">
                <a:latin typeface="Garamond" panose="02020404030301010803" pitchFamily="18" charset="0"/>
              </a:rPr>
              <a:t>, headed for Jamestown Virginia, are shipwrecked after a hurricane. </a:t>
            </a:r>
            <a:endParaRPr lang="en-US" sz="3600" dirty="0">
              <a:latin typeface="Garamond" panose="02020404030301010803" pitchFamily="18" charset="0"/>
            </a:endParaRPr>
          </a:p>
        </p:txBody>
      </p:sp>
    </p:spTree>
    <p:extLst>
      <p:ext uri="{BB962C8B-B14F-4D97-AF65-F5344CB8AC3E}">
        <p14:creationId xmlns:p14="http://schemas.microsoft.com/office/powerpoint/2010/main" val="7404282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Garamond" panose="02020404030301010803" pitchFamily="18" charset="0"/>
              </a:rPr>
              <a:t>The Gentleman Poet</a:t>
            </a:r>
            <a:r>
              <a:rPr lang="en-US" dirty="0" smtClean="0">
                <a:latin typeface="Garamond" panose="02020404030301010803" pitchFamily="18" charset="0"/>
              </a:rPr>
              <a:t>, by Kathryn Johnson</a:t>
            </a:r>
            <a:endParaRPr lang="en-US"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238375" y="2177256"/>
            <a:ext cx="2381250" cy="3648075"/>
          </a:xfrm>
          <a:effectLst>
            <a:outerShdw blurRad="444500" dist="190500" dir="5400000" algn="t" rotWithShape="0">
              <a:schemeClr val="tx1">
                <a:alpha val="40000"/>
              </a:schemeClr>
            </a:outerShdw>
          </a:effectLst>
        </p:spPr>
      </p:pic>
      <p:sp>
        <p:nvSpPr>
          <p:cNvPr id="4" name="Content Placeholder 3"/>
          <p:cNvSpPr>
            <a:spLocks noGrp="1"/>
          </p:cNvSpPr>
          <p:nvPr>
            <p:ph sz="half" idx="2"/>
          </p:nvPr>
        </p:nvSpPr>
        <p:spPr/>
        <p:txBody>
          <a:bodyPr>
            <a:normAutofit/>
          </a:bodyPr>
          <a:lstStyle/>
          <a:p>
            <a:r>
              <a:rPr lang="en-US" sz="3600" dirty="0" smtClean="0">
                <a:latin typeface="Garamond" panose="02020404030301010803" pitchFamily="18" charset="0"/>
              </a:rPr>
              <a:t>Shakespeare Connections</a:t>
            </a:r>
          </a:p>
          <a:p>
            <a:pPr lvl="1"/>
            <a:r>
              <a:rPr lang="en-US" sz="3600" dirty="0" smtClean="0">
                <a:latin typeface="Garamond" panose="02020404030301010803" pitchFamily="18" charset="0"/>
              </a:rPr>
              <a:t>Shakespeare is a character in the story – the novel supposes that perhaps the Bard was shipwrecked while writing </a:t>
            </a:r>
            <a:r>
              <a:rPr lang="en-US" sz="3600" i="1" dirty="0" smtClean="0">
                <a:latin typeface="Garamond" panose="02020404030301010803" pitchFamily="18" charset="0"/>
              </a:rPr>
              <a:t>The Tempest</a:t>
            </a:r>
            <a:r>
              <a:rPr lang="en-US" sz="3600" dirty="0" smtClean="0">
                <a:latin typeface="Garamond" panose="02020404030301010803" pitchFamily="18" charset="0"/>
              </a:rPr>
              <a:t>. </a:t>
            </a:r>
            <a:endParaRPr lang="en-US" sz="3600" dirty="0">
              <a:latin typeface="Garamond" panose="02020404030301010803" pitchFamily="18" charset="0"/>
            </a:endParaRPr>
          </a:p>
        </p:txBody>
      </p:sp>
    </p:spTree>
    <p:extLst>
      <p:ext uri="{BB962C8B-B14F-4D97-AF65-F5344CB8AC3E}">
        <p14:creationId xmlns:p14="http://schemas.microsoft.com/office/powerpoint/2010/main" val="38914571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dirty="0" smtClean="0">
                <a:latin typeface="Garamond" panose="02020404030301010803" pitchFamily="18" charset="0"/>
              </a:rPr>
              <a:t>The Dream of Perpetual Motion</a:t>
            </a:r>
            <a:r>
              <a:rPr lang="en-US" sz="4000" dirty="0" smtClean="0">
                <a:latin typeface="Garamond" panose="02020404030301010803" pitchFamily="18" charset="0"/>
              </a:rPr>
              <a:t>, by Dexter Palmer</a:t>
            </a:r>
            <a:endParaRPr lang="en-US" sz="4000"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95349" y="1825625"/>
            <a:ext cx="286730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3200" dirty="0">
                <a:latin typeface="Garamond" panose="02020404030301010803" pitchFamily="18" charset="0"/>
              </a:rPr>
              <a:t>Major Characters:</a:t>
            </a:r>
          </a:p>
          <a:p>
            <a:pPr lvl="1"/>
            <a:r>
              <a:rPr lang="en-US" sz="2800" dirty="0" smtClean="0">
                <a:latin typeface="Garamond" panose="02020404030301010803" pitchFamily="18" charset="0"/>
              </a:rPr>
              <a:t>Prospero</a:t>
            </a:r>
          </a:p>
          <a:p>
            <a:pPr lvl="1"/>
            <a:r>
              <a:rPr lang="en-US" sz="2800" dirty="0" smtClean="0">
                <a:latin typeface="Garamond" panose="02020404030301010803" pitchFamily="18" charset="0"/>
              </a:rPr>
              <a:t>Miranda</a:t>
            </a:r>
            <a:endParaRPr lang="en-US" sz="2800" dirty="0">
              <a:latin typeface="Garamond" panose="02020404030301010803" pitchFamily="18" charset="0"/>
            </a:endParaRPr>
          </a:p>
          <a:p>
            <a:endParaRPr lang="en-US" dirty="0">
              <a:latin typeface="Garamond" panose="02020404030301010803" pitchFamily="18" charset="0"/>
            </a:endParaRPr>
          </a:p>
        </p:txBody>
      </p:sp>
    </p:spTree>
    <p:extLst>
      <p:ext uri="{BB962C8B-B14F-4D97-AF65-F5344CB8AC3E}">
        <p14:creationId xmlns:p14="http://schemas.microsoft.com/office/powerpoint/2010/main" val="94779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dirty="0" smtClean="0">
                <a:latin typeface="Garamond" panose="02020404030301010803" pitchFamily="18" charset="0"/>
              </a:rPr>
              <a:t>The Dream of Perpetual Motion</a:t>
            </a:r>
            <a:r>
              <a:rPr lang="en-US" sz="4000" dirty="0" smtClean="0">
                <a:latin typeface="Garamond" panose="02020404030301010803" pitchFamily="18" charset="0"/>
              </a:rPr>
              <a:t>, by Dexter Palmer</a:t>
            </a:r>
            <a:endParaRPr lang="en-US" sz="4000"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95349" y="1825625"/>
            <a:ext cx="286730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4000" dirty="0">
                <a:latin typeface="Garamond" panose="02020404030301010803" pitchFamily="18" charset="0"/>
              </a:rPr>
              <a:t>Plot Summary:</a:t>
            </a:r>
          </a:p>
          <a:p>
            <a:pPr lvl="1"/>
            <a:r>
              <a:rPr lang="en-US" sz="3600" dirty="0">
                <a:latin typeface="Garamond" panose="02020404030301010803" pitchFamily="18" charset="0"/>
              </a:rPr>
              <a:t>A young man tries to save the woman he loves from her father. </a:t>
            </a:r>
          </a:p>
          <a:p>
            <a:pPr lvl="1"/>
            <a:endParaRPr lang="en-US" dirty="0">
              <a:latin typeface="Garamond" panose="02020404030301010803" pitchFamily="18" charset="0"/>
            </a:endParaRPr>
          </a:p>
        </p:txBody>
      </p:sp>
    </p:spTree>
    <p:extLst>
      <p:ext uri="{BB962C8B-B14F-4D97-AF65-F5344CB8AC3E}">
        <p14:creationId xmlns:p14="http://schemas.microsoft.com/office/powerpoint/2010/main" val="466009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dirty="0" smtClean="0">
                <a:latin typeface="Garamond" panose="02020404030301010803" pitchFamily="18" charset="0"/>
              </a:rPr>
              <a:t>The Dream of Perpetual Motion</a:t>
            </a:r>
            <a:r>
              <a:rPr lang="en-US" sz="4000" dirty="0" smtClean="0">
                <a:latin typeface="Garamond" panose="02020404030301010803" pitchFamily="18" charset="0"/>
              </a:rPr>
              <a:t>, by Dexter Palmer</a:t>
            </a:r>
            <a:endParaRPr lang="en-US" sz="4000" i="1" dirty="0">
              <a:latin typeface="Garamond" panose="02020404030301010803" pitchFamily="18"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95349" y="1825625"/>
            <a:ext cx="2867302" cy="4351338"/>
          </a:xfrm>
          <a:effectLst>
            <a:outerShdw blurRad="444500" dist="190500" dir="5400000" algn="tl" rotWithShape="0">
              <a:schemeClr val="tx1">
                <a:alpha val="40000"/>
              </a:schemeClr>
            </a:outerShdw>
          </a:effectLst>
        </p:spPr>
      </p:pic>
      <p:sp>
        <p:nvSpPr>
          <p:cNvPr id="4" name="Content Placeholder 3"/>
          <p:cNvSpPr>
            <a:spLocks noGrp="1"/>
          </p:cNvSpPr>
          <p:nvPr>
            <p:ph sz="half" idx="2"/>
          </p:nvPr>
        </p:nvSpPr>
        <p:spPr/>
        <p:txBody>
          <a:bodyPr/>
          <a:lstStyle/>
          <a:p>
            <a:r>
              <a:rPr lang="en-US" sz="3600" dirty="0">
                <a:latin typeface="Garamond" panose="02020404030301010803" pitchFamily="18" charset="0"/>
              </a:rPr>
              <a:t>Shakespeare Connections</a:t>
            </a:r>
          </a:p>
          <a:p>
            <a:pPr lvl="1"/>
            <a:r>
              <a:rPr lang="en-US" sz="3600" dirty="0" smtClean="0">
                <a:latin typeface="Garamond" panose="02020404030301010803" pitchFamily="18" charset="0"/>
              </a:rPr>
              <a:t>Themes of change, love, and magic.</a:t>
            </a:r>
            <a:endParaRPr lang="en-US" sz="3600" dirty="0">
              <a:latin typeface="Garamond" panose="02020404030301010803" pitchFamily="18" charset="0"/>
            </a:endParaRPr>
          </a:p>
          <a:p>
            <a:pPr lvl="1"/>
            <a:endParaRPr lang="en-US" dirty="0">
              <a:latin typeface="Garamond" panose="02020404030301010803" pitchFamily="18" charset="0"/>
            </a:endParaRPr>
          </a:p>
        </p:txBody>
      </p:sp>
    </p:spTree>
    <p:extLst>
      <p:ext uri="{BB962C8B-B14F-4D97-AF65-F5344CB8AC3E}">
        <p14:creationId xmlns:p14="http://schemas.microsoft.com/office/powerpoint/2010/main" val="2723495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1430</TotalTime>
  <Words>984</Words>
  <Application>Microsoft Office PowerPoint</Application>
  <PresentationFormat>Widescreen</PresentationFormat>
  <Paragraphs>144</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Garamond</vt:lpstr>
      <vt:lpstr>Office Theme</vt:lpstr>
      <vt:lpstr>Adaptations of  William Shakespeare’s  The Tempest</vt:lpstr>
      <vt:lpstr>A Survey of the Adaptations</vt:lpstr>
      <vt:lpstr>Printed Works</vt:lpstr>
      <vt:lpstr>The Gentleman Poet, by Kathryn Johnson</vt:lpstr>
      <vt:lpstr>The Gentleman Poet, by Kathryn Johnson</vt:lpstr>
      <vt:lpstr>The Gentleman Poet, by Kathryn Johnson</vt:lpstr>
      <vt:lpstr>The Dream of Perpetual Motion, by Dexter Palmer</vt:lpstr>
      <vt:lpstr>The Dream of Perpetual Motion, by Dexter Palmer</vt:lpstr>
      <vt:lpstr>The Dream of Perpetual Motion, by Dexter Palmer</vt:lpstr>
      <vt:lpstr>A Tempest (Play), by Aime Cesaire</vt:lpstr>
      <vt:lpstr>A Tempest (Play), by Aime Cesaire</vt:lpstr>
      <vt:lpstr>A Tempest (Play), by Aime Cesaire</vt:lpstr>
      <vt:lpstr>Caliban’s Hour, by Tad Williams </vt:lpstr>
      <vt:lpstr>Caliban’s Hour, by Tad Williams </vt:lpstr>
      <vt:lpstr>Caliban’s Hour, by Tad Williams </vt:lpstr>
      <vt:lpstr>Brave New World, by Aldous Huxley</vt:lpstr>
      <vt:lpstr>Brave New World, by Aldous Huxley</vt:lpstr>
      <vt:lpstr>Brave New World, by Aldous Huxley</vt:lpstr>
      <vt:lpstr>Tempest Tost, by Robertson Davies</vt:lpstr>
      <vt:lpstr>Tempest Tost, by Robertson Davies</vt:lpstr>
      <vt:lpstr>Tempest Tost, by Robertson Davies</vt:lpstr>
      <vt:lpstr>Mama Day, by Gloria Naylor</vt:lpstr>
      <vt:lpstr>Prospero’s Daughter, by Elizabeth Nunez</vt:lpstr>
      <vt:lpstr>Prospero’s Daughter, by Elizabeth Nunez</vt:lpstr>
      <vt:lpstr>Prospero’s Daughter, by Elizabeth Nunez</vt:lpstr>
      <vt:lpstr>Films</vt:lpstr>
      <vt:lpstr>Forbidden Planet</vt:lpstr>
      <vt:lpstr>Forbidden Planet</vt:lpstr>
      <vt:lpstr>Forbidden Planet</vt:lpstr>
      <vt:lpstr>Yellow Sky</vt:lpstr>
      <vt:lpstr>Yellow Sky</vt:lpstr>
      <vt:lpstr>Yellow Sky</vt:lpstr>
      <vt:lpstr>Shakespeare Behind Bars</vt:lpstr>
      <vt:lpstr>Over-arching Themes of Adaptations </vt:lpstr>
    </vt:vector>
  </TitlesOfParts>
  <Company>Western Carolina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Adaptations of  William Shakespeare’s  The Tempest</dc:title>
  <dc:creator>Joshua Wilkey</dc:creator>
  <cp:lastModifiedBy>Joshua Wilkey</cp:lastModifiedBy>
  <cp:revision>29</cp:revision>
  <dcterms:created xsi:type="dcterms:W3CDTF">2014-04-23T17:32:18Z</dcterms:created>
  <dcterms:modified xsi:type="dcterms:W3CDTF">2014-04-24T17:33:51Z</dcterms:modified>
</cp:coreProperties>
</file>