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4" r:id="rId20"/>
    <p:sldId id="27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AA9DDD0-70F5-4C34-B109-B99C3A6FDD16}" type="datetimeFigureOut">
              <a:rPr lang="en-US"/>
              <a:pPr>
                <a:defRPr/>
              </a:pPr>
              <a:t>2/21/2010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11F10F-B467-4AD0-B5CA-6600A3BE6EF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92282-CDCF-46AA-9B5F-E3B34B8ECAD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1BE55-129E-4FC8-8D88-D647265930EE}"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72962-F224-4E2D-8E3E-02F49C93DF3B}"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125C32-9DA2-4F5D-BD85-7101675D9F6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30D2B3-2015-434A-9441-A193ABE00C1D}"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871AF-D249-4065-A2AE-7176F55B86D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5CDD4D8-5458-484A-99EF-FF787A14DAD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E3B3FF8-4D3E-4D06-8202-24E7BA0E3B3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DA4A15-8EC6-4AA2-9AB6-88B1E67B89F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D9089D4-66A4-4646-9EF8-FE40FC52B88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A0F0EEE-809C-454E-B2D4-307DDAA3D5C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36A76-FA4E-4108-9E64-CE4C0C63764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C2DB567-38D8-4ED7-B0F0-91FFD838D8F8}"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3FA919-15FE-43DA-A962-F363F80EA97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83200-6BE0-4F19-8762-982410F32F1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3A2B46-EF25-435E-83F9-3E3860331AA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381FC-A70A-41A6-A1A3-616151B9BFA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D51D4-491B-4AE1-9979-2A69DB9CECF5}"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CDF29-48B3-4E8D-B14B-26801A5E84C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5EA8C-040C-4342-ABFB-D9E63E178CD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5D898127-37A7-41BB-B08E-3431CB646AA4}" type="datetimeFigureOut">
              <a:rPr lang="en-US"/>
              <a:pPr>
                <a:defRPr/>
              </a:pPr>
              <a:t>2/21/2010</a:t>
            </a:fld>
            <a:endParaRPr lang="en-US" sz="1600" dirty="0"/>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46A1D09-3977-487A-BC8E-AF69DE56A90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34F832-9B9C-4DFC-9ACC-922587C7B719}" type="datetimeFigureOut">
              <a:rPr lang="en-US"/>
              <a:pPr>
                <a:defRPr/>
              </a:pPr>
              <a:t>2/21/2010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8D13AB-D2C2-406D-863E-9D58797C7A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951F24-A1F8-46CE-9994-AD668F21084E}" type="datetimeFigureOut">
              <a:rPr lang="en-US"/>
              <a:pPr>
                <a:defRPr/>
              </a:pPr>
              <a:t>2/21/2010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5A9C85-4F05-4B53-A7D2-EDAF2F2B42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5EA46-F78D-4DDA-AA28-E723C407CDA7}" type="datetimeFigureOut">
              <a:rPr lang="en-US"/>
              <a:pPr>
                <a:defRPr/>
              </a:pPr>
              <a:t>2/21/2010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569291-80A5-4A0B-992A-C4B7CEEB38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8C08A21A-1128-4C53-9E23-A8FD71F53470}" type="datetimeFigureOut">
              <a:rPr lang="en-US"/>
              <a:pPr>
                <a:defRPr/>
              </a:pPr>
              <a:t>2/21/2010</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09AD4E93-DC0D-496A-9DDE-C009ED6956D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1E55644-2ADA-4963-8D81-C961D7C5DC3C}" type="datetimeFigureOut">
              <a:rPr lang="en-US"/>
              <a:pPr>
                <a:defRPr/>
              </a:pPr>
              <a:t>2/21/2010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C348E7B-2329-45C8-B06F-18FC3B6314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7CF70D4-4212-45A6-ABCC-B9C571A5B93A}" type="datetimeFigureOut">
              <a:rPr lang="en-US"/>
              <a:pPr>
                <a:defRPr/>
              </a:pPr>
              <a:t>2/21/2010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4FA25AE-7370-4E39-BEE8-4B777B2A70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DB1FED2A-58E9-4EB1-B122-8F2754927DAA}" type="datetimeFigureOut">
              <a:rPr lang="en-US"/>
              <a:pPr>
                <a:defRPr/>
              </a:pPr>
              <a:t>2/21/2010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1C29FEE-0788-4490-886B-01067DD91B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1B810EE3-5E0F-427A-AFD1-5BF0EEF15AE5}" type="datetimeFigureOut">
              <a:rPr lang="en-US"/>
              <a:pPr>
                <a:defRPr/>
              </a:pPr>
              <a:t>2/21/2010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6CE18902-BA7B-43D2-9F45-F20C42C883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655237BD-CEC2-4BC4-838C-9307CED30163}" type="datetimeFigureOut">
              <a:rPr lang="en-US"/>
              <a:pPr>
                <a:defRPr/>
              </a:pPr>
              <a:t>2/21/2010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99C1F86-9F59-4680-BCAD-9A28C8E3D6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C2EED0EF-CE54-4CB0-8319-3DF703DB96B1}" type="datetimeFigureOut">
              <a:rPr lang="en-US"/>
              <a:pPr>
                <a:defRPr/>
              </a:pPr>
              <a:t>2/21/2010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C1C95A2-354B-4C9D-85C5-D9C90877B5F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1DEF7222-DD5D-4AD7-ACB0-309B95826B4C}" type="datetimeFigureOut">
              <a:rPr lang="en-US"/>
              <a:pPr>
                <a:defRPr/>
              </a:pPr>
              <a:t>2/21/2010</a:t>
            </a:fld>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C3358E4B-76DF-4C76-8476-B028C766F7CB}" type="slidenum">
              <a:rPr lang="en-US"/>
              <a:pPr>
                <a:defRPr/>
              </a:pPr>
              <a:t>‹#›</a:t>
            </a:fld>
            <a:endParaRPr lang="en-US" sz="1600"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file:///C:\ForbiddenPlanet\web%20sites\maryadams_net\classpages\shakespeare\handouts\ppt\rose_theater.avi"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ideo" Target="file:///C:\ForbiddenPlanet\web%20sites\maryadams_net\classpages\shakespeare\handouts\ppt\richardiii.avi"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file:///C:\ForbiddenPlanet\web%20sites\maryadams_net\classpages\shakespeare\handouts\ppt\merchant.avi"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file:///C:\ForbiddenPlanet\web%20sites\maryadams_net\classpages\shakespeare\handouts\ppt\yorick.avi"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file:///C:\ForbiddenPlanet\web%20sites\maryadams_net\classpages\shakespeare\handouts\ppt\masque2.avi" TargetMode="External"/><Relationship Id="rId1" Type="http://schemas.openxmlformats.org/officeDocument/2006/relationships/video" Target="file:///C:\ForbiddenPlanet\web%20sites\maryadams_net\classpages\shakespeare\handouts\ppt\masque1.avi"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4/41/Inigo_Jones,_design_for_Masque_of_Blackness_1605.jpg"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hyperlink" Target="http://jerz.setonhill.edu/resources/PSim/applet/index.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file:///C:\ForbiddenPlanet\web%20sites\maryadams_net\classpages\shakespeare\handouts\ppt\pageant_wagon.avi"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smtClean="0"/>
              <a:t>Early Modern Theater to 1640</a:t>
            </a: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3"/>
              <a:buNone/>
              <a:defRPr/>
            </a:pPr>
            <a:r>
              <a:rPr lang="en-US" dirty="0" smtClean="0"/>
              <a:t>An Overview by Mary Adams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1" name="TextBox 5"/>
          <p:cNvSpPr txBox="1">
            <a:spLocks noChangeArrowheads="1"/>
          </p:cNvSpPr>
          <p:nvPr/>
        </p:nvSpPr>
        <p:spPr bwMode="auto">
          <a:xfrm>
            <a:off x="838200" y="5867400"/>
            <a:ext cx="4648200" cy="261938"/>
          </a:xfrm>
          <a:prstGeom prst="rect">
            <a:avLst/>
          </a:prstGeom>
          <a:noFill/>
          <a:ln w="9525">
            <a:noFill/>
            <a:miter lim="800000"/>
            <a:headEnd/>
            <a:tailEnd/>
          </a:ln>
        </p:spPr>
        <p:txBody>
          <a:bodyPr>
            <a:spAutoFit/>
          </a:bodyPr>
          <a:lstStyle/>
          <a:p>
            <a:r>
              <a:rPr lang="en-US" sz="1100">
                <a:solidFill>
                  <a:schemeClr val="bg1"/>
                </a:solidFill>
                <a:latin typeface="Gill Sans MT" pitchFamily="34" charset="0"/>
              </a:rPr>
              <a:t>From “Shakespeare in Love” copyright Miramax Films / Universal Pictures</a:t>
            </a:r>
          </a:p>
        </p:txBody>
      </p:sp>
      <p:pic>
        <p:nvPicPr>
          <p:cNvPr id="5" name="rose_theater.avi">
            <a:hlinkClick r:id="" action="ppaction://media"/>
          </p:cNvPr>
          <p:cNvPicPr>
            <a:picLocks noGrp="1" noRot="1" noChangeAspect="1"/>
          </p:cNvPicPr>
          <p:nvPr>
            <p:ph sz="quarter" idx="1"/>
            <a:videoFile r:link="rId1"/>
          </p:nvPr>
        </p:nvPicPr>
        <p:blipFill>
          <a:blip r:embed="rId4" cstate="print"/>
          <a:stretch>
            <a:fillRect/>
          </a:stretch>
        </p:blipFill>
        <p:spPr>
          <a:xfrm>
            <a:off x="609600" y="10668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Conventions of Elizabethan Theater</a:t>
            </a:r>
            <a:endParaRPr lang="en-US" dirty="0"/>
          </a:p>
        </p:txBody>
      </p:sp>
      <p:sp>
        <p:nvSpPr>
          <p:cNvPr id="3" name="Text Placeholder 2"/>
          <p:cNvSpPr>
            <a:spLocks noGrp="1"/>
          </p:cNvSpPr>
          <p:nvPr>
            <p:ph type="body" idx="2"/>
          </p:nvPr>
        </p:nvSpPr>
        <p:spPr/>
        <p:txBody>
          <a:bodyPr>
            <a:normAutofit fontScale="92500"/>
          </a:bodyPr>
          <a:lstStyle/>
          <a:p>
            <a:pPr eaLnBrk="1" fontAlgn="auto" hangingPunct="1">
              <a:buFont typeface="Wingdings 3"/>
              <a:buNone/>
              <a:defRPr/>
            </a:pPr>
            <a:r>
              <a:rPr lang="en-US" dirty="0" smtClean="0"/>
              <a:t>To avoid political problems and because printers, not authors, held copyrights, Shakespeare’s company seldom printed their plays unless they needed to raise cash, but texts of plays were often stolen, resulting in “short” or “bad” quartos. Other early texts exist in the form of prompt books. We know many versions of some plays existed, perhaps because they were shortened for court or road performances when theaters were closed because of plague. </a:t>
            </a:r>
            <a:endParaRPr lang="en-US" dirty="0"/>
          </a:p>
        </p:txBody>
      </p:sp>
      <p:sp>
        <p:nvSpPr>
          <p:cNvPr id="23556" name="Content Placeholder 3"/>
          <p:cNvSpPr>
            <a:spLocks noGrp="1"/>
          </p:cNvSpPr>
          <p:nvPr>
            <p:ph sz="quarter" idx="1"/>
          </p:nvPr>
        </p:nvSpPr>
        <p:spPr>
          <a:xfrm>
            <a:off x="685800" y="6096000"/>
            <a:ext cx="5715000" cy="5715000"/>
          </a:xfrm>
        </p:spPr>
        <p:txBody>
          <a:bodyPr/>
          <a:lstStyle/>
          <a:p>
            <a:pPr eaLnBrk="1" hangingPunct="1"/>
            <a:r>
              <a:rPr lang="en-US" sz="1400" smtClean="0"/>
              <a:t>First quarto of Hamlet, perhaps reconstructed by a fired actor. </a:t>
            </a:r>
          </a:p>
        </p:txBody>
      </p:sp>
      <p:pic>
        <p:nvPicPr>
          <p:cNvPr id="23557" name="Picture 3" descr="C:\ForbiddenPlanet\web sites\maryadams_net\classpages\shakespeare\handouts\ppt\hamlet_quarto1.jpg"/>
          <p:cNvPicPr>
            <a:picLocks noChangeAspect="1" noChangeArrowheads="1"/>
          </p:cNvPicPr>
          <p:nvPr/>
        </p:nvPicPr>
        <p:blipFill>
          <a:blip r:embed="rId3" cstate="print"/>
          <a:srcRect/>
          <a:stretch>
            <a:fillRect/>
          </a:stretch>
        </p:blipFill>
        <p:spPr bwMode="auto">
          <a:xfrm>
            <a:off x="609600" y="304800"/>
            <a:ext cx="5481638" cy="571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457200"/>
          </a:xfrm>
        </p:spPr>
        <p:txBody>
          <a:bodyPr/>
          <a:lstStyle/>
          <a:p>
            <a:pPr eaLnBrk="1" fontAlgn="auto" hangingPunct="1">
              <a:spcAft>
                <a:spcPts val="0"/>
              </a:spcAft>
              <a:defRPr/>
            </a:pPr>
            <a:r>
              <a:rPr lang="en-US" dirty="0" smtClean="0"/>
              <a:t>Conventions, cont’d</a:t>
            </a:r>
            <a:endParaRPr lang="en-US" dirty="0"/>
          </a:p>
        </p:txBody>
      </p:sp>
      <p:sp>
        <p:nvSpPr>
          <p:cNvPr id="24579" name="Text Placeholder 2"/>
          <p:cNvSpPr>
            <a:spLocks noGrp="1"/>
          </p:cNvSpPr>
          <p:nvPr>
            <p:ph type="body" idx="2"/>
          </p:nvPr>
        </p:nvSpPr>
        <p:spPr/>
        <p:txBody>
          <a:bodyPr/>
          <a:lstStyle/>
          <a:p>
            <a:pPr eaLnBrk="1" hangingPunct="1"/>
            <a:r>
              <a:rPr lang="en-US" smtClean="0"/>
              <a:t>Elizabethan acting companies used little scenery but spent a good deal on cast-off aristocratic costumes (these would have been used even for Roman plays). Early modern “sumptuary laws” dictated that no one could cross-dress or dress above their station. Only aristocrats could wear swords, but actors in Shakespeare were frequently arrested for sword fighting,  wearing aristocratic dress,  and brawling in the streets. </a:t>
            </a:r>
          </a:p>
        </p:txBody>
      </p:sp>
      <p:sp>
        <p:nvSpPr>
          <p:cNvPr id="24580" name="Content Placeholder 3"/>
          <p:cNvSpPr>
            <a:spLocks noGrp="1"/>
          </p:cNvSpPr>
          <p:nvPr>
            <p:ph sz="quarter" idx="1"/>
          </p:nvPr>
        </p:nvSpPr>
        <p:spPr>
          <a:xfrm>
            <a:off x="0" y="4953000"/>
            <a:ext cx="6172200" cy="1524000"/>
          </a:xfrm>
        </p:spPr>
        <p:txBody>
          <a:bodyPr/>
          <a:lstStyle/>
          <a:p>
            <a:pPr eaLnBrk="1" hangingPunct="1"/>
            <a:r>
              <a:rPr lang="en-US" sz="1600" smtClean="0"/>
              <a:t>Sumptuary laws dictated that the poor wear hats on holidays. They outlined who could wear what fabric and when;  how much material a woman could have in her ruff or her train, and how long a man’s sword could be. They even regulated the waistlines of the queen’s ladies in waiting (14 inches).  </a:t>
            </a:r>
          </a:p>
        </p:txBody>
      </p:sp>
      <p:pic>
        <p:nvPicPr>
          <p:cNvPr id="24581" name="Picture 3" descr="C:\ForbiddenPlanet\web sites\maryadams_net\classpages\shakespeare\handouts\ppt\sumptuary_laws2.jpg"/>
          <p:cNvPicPr>
            <a:picLocks noChangeAspect="1" noChangeArrowheads="1"/>
          </p:cNvPicPr>
          <p:nvPr/>
        </p:nvPicPr>
        <p:blipFill>
          <a:blip r:embed="rId3" cstate="print"/>
          <a:srcRect/>
          <a:stretch>
            <a:fillRect/>
          </a:stretch>
        </p:blipFill>
        <p:spPr bwMode="auto">
          <a:xfrm>
            <a:off x="2362200" y="381000"/>
            <a:ext cx="4032250" cy="4479925"/>
          </a:xfrm>
          <a:prstGeom prst="rect">
            <a:avLst/>
          </a:prstGeom>
          <a:noFill/>
          <a:ln w="9525">
            <a:noFill/>
            <a:miter lim="800000"/>
            <a:headEnd/>
            <a:tailEnd/>
          </a:ln>
        </p:spPr>
      </p:pic>
      <p:pic>
        <p:nvPicPr>
          <p:cNvPr id="24582" name="Picture 2" descr="C:\ForbiddenPlanet\web sites\maryadams_net\classpages\shakespeare\handouts\ppt\sumptuary_laws.jpg"/>
          <p:cNvPicPr>
            <a:picLocks noChangeAspect="1" noChangeArrowheads="1"/>
          </p:cNvPicPr>
          <p:nvPr/>
        </p:nvPicPr>
        <p:blipFill>
          <a:blip r:embed="rId4" cstate="print"/>
          <a:srcRect/>
          <a:stretch>
            <a:fillRect/>
          </a:stretch>
        </p:blipFill>
        <p:spPr bwMode="auto">
          <a:xfrm>
            <a:off x="0" y="0"/>
            <a:ext cx="2720975" cy="2895600"/>
          </a:xfrm>
          <a:prstGeom prst="rect">
            <a:avLst/>
          </a:prstGeom>
          <a:noFill/>
          <a:ln w="9525">
            <a:noFill/>
            <a:miter lim="800000"/>
            <a:headEnd/>
            <a:tailEnd/>
          </a:ln>
        </p:spPr>
      </p:pic>
      <p:pic>
        <p:nvPicPr>
          <p:cNvPr id="24583" name="Picture 4" descr="C:\ForbiddenPlanet\web sites\maryadams_net\classpages\shakespeare\handouts\ppt\sumptuary3.jpg"/>
          <p:cNvPicPr>
            <a:picLocks noChangeAspect="1" noChangeArrowheads="1"/>
          </p:cNvPicPr>
          <p:nvPr/>
        </p:nvPicPr>
        <p:blipFill>
          <a:blip r:embed="rId5" cstate="print"/>
          <a:srcRect/>
          <a:stretch>
            <a:fillRect/>
          </a:stretch>
        </p:blipFill>
        <p:spPr bwMode="auto">
          <a:xfrm>
            <a:off x="457200" y="2819400"/>
            <a:ext cx="1647825" cy="2019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2057400" cy="609600"/>
          </a:xfrm>
        </p:spPr>
        <p:txBody>
          <a:bodyPr/>
          <a:lstStyle/>
          <a:p>
            <a:pPr eaLnBrk="1" fontAlgn="auto" hangingPunct="1">
              <a:spcAft>
                <a:spcPts val="0"/>
              </a:spcAft>
              <a:defRPr/>
            </a:pPr>
            <a:r>
              <a:rPr lang="en-US" dirty="0" smtClean="0"/>
              <a:t>Conventions cont’d</a:t>
            </a:r>
            <a:endParaRPr lang="en-US" dirty="0"/>
          </a:p>
        </p:txBody>
      </p:sp>
      <p:sp>
        <p:nvSpPr>
          <p:cNvPr id="25603" name="Text Placeholder 2"/>
          <p:cNvSpPr>
            <a:spLocks noGrp="1"/>
          </p:cNvSpPr>
          <p:nvPr>
            <p:ph type="body" idx="2"/>
          </p:nvPr>
        </p:nvSpPr>
        <p:spPr>
          <a:xfrm>
            <a:off x="6781800" y="152400"/>
            <a:ext cx="2362200" cy="6477000"/>
          </a:xfrm>
        </p:spPr>
        <p:txBody>
          <a:bodyPr/>
          <a:lstStyle/>
          <a:p>
            <a:pPr eaLnBrk="1" hangingPunct="1"/>
            <a:r>
              <a:rPr lang="en-US" smtClean="0"/>
              <a:t>All parts in Shakespeare’s company were played by boys, and to safeguard the script, no one saw any part but his own. Like many of his contemporaries, particularly the very popular Christopher Marlowe, Shakespeare used a combination of rhymed verse, blank iambic verse, &amp; prose.  He borrowed his plots from many sources and rarely created his own. His early history plays &amp; comedies used stock characters like the Vice and bawdy jigging comic. Richard Burbage played the leads. Shakespeare probably played old man parts. </a:t>
            </a:r>
          </a:p>
        </p:txBody>
      </p:sp>
      <p:sp>
        <p:nvSpPr>
          <p:cNvPr id="25605" name="TextBox 5"/>
          <p:cNvSpPr txBox="1">
            <a:spLocks noChangeArrowheads="1"/>
          </p:cNvSpPr>
          <p:nvPr/>
        </p:nvSpPr>
        <p:spPr bwMode="auto">
          <a:xfrm>
            <a:off x="304800" y="5867400"/>
            <a:ext cx="6445250" cy="646113"/>
          </a:xfrm>
          <a:prstGeom prst="rect">
            <a:avLst/>
          </a:prstGeom>
          <a:noFill/>
          <a:ln w="9525">
            <a:noFill/>
            <a:miter lim="800000"/>
            <a:headEnd/>
            <a:tailEnd/>
          </a:ln>
        </p:spPr>
        <p:txBody>
          <a:bodyPr wrap="none">
            <a:spAutoFit/>
          </a:bodyPr>
          <a:lstStyle/>
          <a:p>
            <a:r>
              <a:rPr lang="en-US">
                <a:latin typeface="Gill Sans MT" pitchFamily="34" charset="0"/>
              </a:rPr>
              <a:t>In this scene, Richard winks suggestively at his audience like a stock</a:t>
            </a:r>
          </a:p>
          <a:p>
            <a:r>
              <a:rPr lang="en-US">
                <a:latin typeface="Gill Sans MT" pitchFamily="34" charset="0"/>
              </a:rPr>
              <a:t>Medieval Vice figure. Copyright 1995 Richard III Limited. MGM-UA. </a:t>
            </a:r>
          </a:p>
        </p:txBody>
      </p:sp>
      <p:pic>
        <p:nvPicPr>
          <p:cNvPr id="6" name="richardiii.avi">
            <a:hlinkClick r:id="" action="ppaction://media"/>
          </p:cNvPr>
          <p:cNvPicPr>
            <a:picLocks noRot="1" noChangeAspect="1"/>
          </p:cNvPicPr>
          <p:nvPr>
            <a:videoFile r:link="rId1"/>
          </p:nvPr>
        </p:nvPicPr>
        <p:blipFill>
          <a:blip r:embed="rId4" cstate="print"/>
          <a:stretch>
            <a:fillRect/>
          </a:stretch>
        </p:blipFill>
        <p:spPr>
          <a:xfrm>
            <a:off x="-76200" y="10668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0"/>
            <a:ext cx="2514600" cy="457200"/>
          </a:xfrm>
        </p:spPr>
        <p:txBody>
          <a:bodyPr/>
          <a:lstStyle/>
          <a:p>
            <a:pPr eaLnBrk="1" fontAlgn="auto" hangingPunct="1">
              <a:spcAft>
                <a:spcPts val="0"/>
              </a:spcAft>
              <a:defRPr/>
            </a:pPr>
            <a:r>
              <a:rPr lang="en-US" dirty="0" smtClean="0"/>
              <a:t>Conventions, cont’d </a:t>
            </a:r>
            <a:endParaRPr lang="en-US" dirty="0"/>
          </a:p>
        </p:txBody>
      </p:sp>
      <p:sp>
        <p:nvSpPr>
          <p:cNvPr id="26627" name="Text Placeholder 2"/>
          <p:cNvSpPr>
            <a:spLocks noGrp="1"/>
          </p:cNvSpPr>
          <p:nvPr>
            <p:ph type="body" idx="2"/>
          </p:nvPr>
        </p:nvSpPr>
        <p:spPr>
          <a:xfrm>
            <a:off x="152400" y="457200"/>
            <a:ext cx="8991600" cy="1828800"/>
          </a:xfrm>
        </p:spPr>
        <p:txBody>
          <a:bodyPr/>
          <a:lstStyle/>
          <a:p>
            <a:pPr eaLnBrk="1" hangingPunct="1"/>
            <a:r>
              <a:rPr lang="en-US" sz="1800" smtClean="0">
                <a:solidFill>
                  <a:schemeClr val="bg1"/>
                </a:solidFill>
              </a:rPr>
              <a:t>Shakespeare’s middle comedies used stock plots, too, but by then Shakespeare had learned to complicate his stereotypes and make even his English kings complex and imperfect.  Shakespeare was a master at playing to all audiences.  Though he was interrogated about a famous production of Richard II,  which contained a highly dangerous scene where the monarch is deposed onstage, Shakespeare was one of the few playwrights of his age to avoid imprisonment,  assassination, or execution. </a:t>
            </a:r>
          </a:p>
        </p:txBody>
      </p:sp>
      <p:pic>
        <p:nvPicPr>
          <p:cNvPr id="5" name="merchant.avi">
            <a:hlinkClick r:id="" action="ppaction://media"/>
          </p:cNvPr>
          <p:cNvPicPr>
            <a:picLocks noRot="1" noChangeAspect="1"/>
          </p:cNvPicPr>
          <p:nvPr>
            <a:videoFile r:link="rId1"/>
          </p:nvPr>
        </p:nvPicPr>
        <p:blipFill>
          <a:blip r:embed="rId4" cstate="print"/>
          <a:stretch>
            <a:fillRect/>
          </a:stretch>
        </p:blipFill>
        <p:spPr>
          <a:xfrm>
            <a:off x="914400" y="22860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2514600" cy="457200"/>
          </a:xfrm>
        </p:spPr>
        <p:txBody>
          <a:bodyPr/>
          <a:lstStyle/>
          <a:p>
            <a:pPr eaLnBrk="1" hangingPunct="1">
              <a:defRPr/>
            </a:pPr>
            <a:r>
              <a:rPr lang="en-US" dirty="0" smtClean="0">
                <a:solidFill>
                  <a:schemeClr val="bg1"/>
                </a:solidFill>
              </a:rPr>
              <a:t>Conventions, cont’d</a:t>
            </a:r>
            <a:endParaRPr lang="en-US" dirty="0">
              <a:solidFill>
                <a:schemeClr val="bg1"/>
              </a:solidFill>
            </a:endParaRPr>
          </a:p>
        </p:txBody>
      </p:sp>
      <p:sp>
        <p:nvSpPr>
          <p:cNvPr id="27651" name="Text Placeholder 2"/>
          <p:cNvSpPr>
            <a:spLocks noGrp="1"/>
          </p:cNvSpPr>
          <p:nvPr>
            <p:ph type="body" idx="2"/>
          </p:nvPr>
        </p:nvSpPr>
        <p:spPr>
          <a:xfrm>
            <a:off x="6858000" y="838200"/>
            <a:ext cx="2286000" cy="3962400"/>
          </a:xfrm>
        </p:spPr>
        <p:txBody>
          <a:bodyPr/>
          <a:lstStyle/>
          <a:p>
            <a:pPr eaLnBrk="1" hangingPunct="1"/>
            <a:r>
              <a:rPr lang="en-US" smtClean="0">
                <a:solidFill>
                  <a:schemeClr val="bg1"/>
                </a:solidFill>
              </a:rPr>
              <a:t>Most of Shakespeare’s plays would have taken 2-3 hours to perform.  They were performed in the afternoon on sunny Sundays,  generally in late spring through early autumn.  Playgoers were young and unmarried, since the average poor Londoner died before the age of 30. Prostitutes worked the room. In war time, young men in the audience could be forcibly conscripted to fight in Ireland.  </a:t>
            </a:r>
          </a:p>
        </p:txBody>
      </p:sp>
      <p:sp>
        <p:nvSpPr>
          <p:cNvPr id="27652" name="Content Placeholder 3"/>
          <p:cNvSpPr>
            <a:spLocks noGrp="1"/>
          </p:cNvSpPr>
          <p:nvPr>
            <p:ph sz="quarter" idx="1"/>
          </p:nvPr>
        </p:nvSpPr>
        <p:spPr>
          <a:xfrm>
            <a:off x="0" y="5029200"/>
            <a:ext cx="6781800" cy="1828800"/>
          </a:xfrm>
        </p:spPr>
        <p:txBody>
          <a:bodyPr/>
          <a:lstStyle/>
          <a:p>
            <a:pPr eaLnBrk="1" hangingPunct="1"/>
            <a:r>
              <a:rPr lang="en-US" sz="1400" smtClean="0">
                <a:solidFill>
                  <a:schemeClr val="bg1"/>
                </a:solidFill>
              </a:rPr>
              <a:t>In 1603, Shakespeare’s company became the King’s men,  performing mainly at court and traveling with the new King James I.  Though he still had many great tragedies and romances ahead,  Shakespeare wrote few plays after Hamlet  that had the popular appeal of his early comedies and histories. </a:t>
            </a:r>
          </a:p>
          <a:p>
            <a:pPr eaLnBrk="1" hangingPunct="1"/>
            <a:endParaRPr lang="en-US" sz="2000" smtClean="0">
              <a:solidFill>
                <a:schemeClr val="bg1"/>
              </a:solidFill>
            </a:endParaRPr>
          </a:p>
          <a:p>
            <a:pPr eaLnBrk="1" hangingPunct="1"/>
            <a:r>
              <a:rPr lang="en-US" sz="2000" smtClean="0">
                <a:solidFill>
                  <a:schemeClr val="bg1"/>
                </a:solidFill>
              </a:rPr>
              <a:t>Hamlet, copyright 1996 Castle Rock Entertainment. </a:t>
            </a:r>
          </a:p>
        </p:txBody>
      </p:sp>
      <p:pic>
        <p:nvPicPr>
          <p:cNvPr id="7" name="yorick.avi">
            <a:hlinkClick r:id="" action="ppaction://media"/>
          </p:cNvPr>
          <p:cNvPicPr>
            <a:picLocks noRot="1" noChangeAspect="1"/>
          </p:cNvPicPr>
          <p:nvPr>
            <a:videoFile r:link="rId1"/>
          </p:nvPr>
        </p:nvPicPr>
        <p:blipFill>
          <a:blip r:embed="rId4" cstate="print"/>
          <a:stretch>
            <a:fillRect/>
          </a:stretch>
        </p:blipFill>
        <p:spPr>
          <a:xfrm>
            <a:off x="0" y="4572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0"/>
            <a:ext cx="2362200" cy="304800"/>
          </a:xfrm>
        </p:spPr>
        <p:txBody>
          <a:bodyPr/>
          <a:lstStyle/>
          <a:p>
            <a:pPr eaLnBrk="1" hangingPunct="1">
              <a:defRPr/>
            </a:pPr>
            <a:r>
              <a:rPr lang="en-US" dirty="0" smtClean="0"/>
              <a:t>Jacobean Drama</a:t>
            </a:r>
            <a:endParaRPr lang="en-US" dirty="0"/>
          </a:p>
        </p:txBody>
      </p:sp>
      <p:sp>
        <p:nvSpPr>
          <p:cNvPr id="28675" name="Text Placeholder 2"/>
          <p:cNvSpPr>
            <a:spLocks noGrp="1"/>
          </p:cNvSpPr>
          <p:nvPr>
            <p:ph type="body" idx="2"/>
          </p:nvPr>
        </p:nvSpPr>
        <p:spPr>
          <a:xfrm>
            <a:off x="6019800" y="304800"/>
            <a:ext cx="3124200" cy="5867400"/>
          </a:xfrm>
        </p:spPr>
        <p:txBody>
          <a:bodyPr/>
          <a:lstStyle/>
          <a:p>
            <a:pPr eaLnBrk="1" hangingPunct="1"/>
            <a:r>
              <a:rPr lang="en-US" sz="1500" smtClean="0"/>
              <a:t>Late in Shakespeare’s career,  The King’s Men got permission to perform at an indoor theater called Blackfriars. Shakespeare’s fellow actor Ben Jonson had perfected the court masque, a hugely expensive production in which aristocrats could play minor parts. Soon all the plays had to have masques in them. Old plays were revised for Blackfriars.  Act divisions were added to plays so aristocrats could dance between scenes, and profanity was cut.  Collaborators even added a witch’s masque to </a:t>
            </a:r>
            <a:r>
              <a:rPr lang="en-US" sz="1500" i="1" smtClean="0"/>
              <a:t>Macbeth</a:t>
            </a:r>
            <a:r>
              <a:rPr lang="en-US" sz="1500" smtClean="0"/>
              <a:t>. New plays like </a:t>
            </a:r>
            <a:r>
              <a:rPr lang="en-US" sz="1500" i="1" smtClean="0"/>
              <a:t>The Tempest </a:t>
            </a:r>
            <a:r>
              <a:rPr lang="en-US" sz="1500" smtClean="0"/>
              <a:t>were written for the wealthier Blackfriars audience. They doubled as court entertainments for the weddings of visiting dignitaries. These plays featured movable sets, elaborate 3-d sets and props,  masqued dances,  and flying goddesses.  </a:t>
            </a:r>
          </a:p>
          <a:p>
            <a:pPr eaLnBrk="1" hangingPunct="1"/>
            <a:endParaRPr lang="en-US" sz="1400" smtClean="0"/>
          </a:p>
        </p:txBody>
      </p:sp>
      <p:pic>
        <p:nvPicPr>
          <p:cNvPr id="6" name="masque1.avi">
            <a:hlinkClick r:id="" action="ppaction://media"/>
          </p:cNvPr>
          <p:cNvPicPr>
            <a:picLocks noRot="1" noChangeAspect="1"/>
          </p:cNvPicPr>
          <p:nvPr>
            <a:videoFile r:link="rId1"/>
          </p:nvPr>
        </p:nvPicPr>
        <p:blipFill>
          <a:blip r:embed="rId5" cstate="print"/>
          <a:stretch>
            <a:fillRect/>
          </a:stretch>
        </p:blipFill>
        <p:spPr>
          <a:xfrm>
            <a:off x="0" y="-152400"/>
            <a:ext cx="5943600" cy="3962400"/>
          </a:xfrm>
          <a:prstGeom prst="rect">
            <a:avLst/>
          </a:prstGeom>
        </p:spPr>
      </p:pic>
      <p:pic>
        <p:nvPicPr>
          <p:cNvPr id="9" name="masque2.avi">
            <a:hlinkClick r:id="" action="ppaction://media"/>
          </p:cNvPr>
          <p:cNvPicPr>
            <a:picLocks noRot="1" noChangeAspect="1"/>
          </p:cNvPicPr>
          <p:nvPr>
            <a:videoFile r:link="rId2"/>
          </p:nvPr>
        </p:nvPicPr>
        <p:blipFill>
          <a:blip r:embed="rId6" cstate="print"/>
          <a:stretch>
            <a:fillRect/>
          </a:stretch>
        </p:blipFill>
        <p:spPr>
          <a:xfrm>
            <a:off x="0" y="3352800"/>
            <a:ext cx="5943600" cy="3962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819400" cy="381000"/>
          </a:xfrm>
        </p:spPr>
        <p:txBody>
          <a:bodyPr/>
          <a:lstStyle/>
          <a:p>
            <a:pPr>
              <a:defRPr/>
            </a:pPr>
            <a:r>
              <a:rPr lang="en-US" dirty="0" smtClean="0"/>
              <a:t>Jonson’s </a:t>
            </a:r>
            <a:br>
              <a:rPr lang="en-US" dirty="0" smtClean="0"/>
            </a:br>
            <a:r>
              <a:rPr lang="en-US" i="1" dirty="0" smtClean="0"/>
              <a:t>Masque of Blackness</a:t>
            </a:r>
            <a:endParaRPr lang="en-US" i="1" dirty="0"/>
          </a:p>
        </p:txBody>
      </p:sp>
      <p:sp>
        <p:nvSpPr>
          <p:cNvPr id="29699" name="Text Placeholder 2"/>
          <p:cNvSpPr>
            <a:spLocks noGrp="1"/>
          </p:cNvSpPr>
          <p:nvPr>
            <p:ph type="body" idx="2"/>
          </p:nvPr>
        </p:nvSpPr>
        <p:spPr>
          <a:xfrm>
            <a:off x="6248400" y="685800"/>
            <a:ext cx="2590800" cy="5486400"/>
          </a:xfrm>
        </p:spPr>
        <p:txBody>
          <a:bodyPr/>
          <a:lstStyle/>
          <a:p>
            <a:r>
              <a:rPr lang="en-US" smtClean="0"/>
              <a:t>The masque was composed for  Anne of Denmark, the queen consort of King James I, who wished the masquers to be disguised as Africans.  Anne was one of the performers in the masque along with her court ladies, and appeared in blackface makeup. The plot of the masque follows the ladies arriving at the English Court to be "cleansed" of their blackness by King James.  In Shakespeare’s </a:t>
            </a:r>
            <a:r>
              <a:rPr lang="en-US" i="1" smtClean="0"/>
              <a:t>The Tempest</a:t>
            </a:r>
            <a:r>
              <a:rPr lang="en-US" smtClean="0"/>
              <a:t>, court ladies probably performed in the wedding masque.  Other masques featured cannibals, witches,  &amp; Native Americans. </a:t>
            </a:r>
          </a:p>
        </p:txBody>
      </p:sp>
      <p:sp>
        <p:nvSpPr>
          <p:cNvPr id="29700" name="Content Placeholder 3"/>
          <p:cNvSpPr>
            <a:spLocks noGrp="1"/>
          </p:cNvSpPr>
          <p:nvPr>
            <p:ph sz="quarter" idx="1"/>
          </p:nvPr>
        </p:nvSpPr>
        <p:spPr>
          <a:xfrm>
            <a:off x="3429000" y="304800"/>
            <a:ext cx="2590800" cy="5715000"/>
          </a:xfrm>
        </p:spPr>
        <p:txBody>
          <a:bodyPr/>
          <a:lstStyle/>
          <a:p>
            <a:r>
              <a:rPr lang="en-US" sz="1400" smtClean="0"/>
              <a:t>Inigo Jones designed a mobile 40-foot stage for this masque. It contained machines that produced stage effects and the technicians who operated them.  It opened with a tempestuous seascape, simulated by flowing and billowing cloths. </a:t>
            </a:r>
          </a:p>
          <a:p>
            <a:r>
              <a:rPr lang="en-US" sz="1400" smtClean="0"/>
              <a:t>The opening stormy sea was populated with six blue-haired merman-like tritons. The gods Oceanus (white) and Niger (black) entered, mounted upon giant seahorses. </a:t>
            </a:r>
          </a:p>
          <a:p>
            <a:r>
              <a:rPr lang="en-US" sz="1400" smtClean="0"/>
              <a:t>The twelve daughters of Niger, played by the Queen and her ladies in waiting, were dressed in silver and azure, with pearls and feathers in their hair. Torchbearers were dyed blue. </a:t>
            </a:r>
          </a:p>
          <a:p>
            <a:r>
              <a:rPr lang="en-US" sz="1400" smtClean="0"/>
              <a:t>The ladies rode in a great hollow seashell, accompanied by six large sea monsters carrying more torchbearers.</a:t>
            </a:r>
          </a:p>
        </p:txBody>
      </p:sp>
      <p:pic>
        <p:nvPicPr>
          <p:cNvPr id="29701" name="Picture 2" descr="File:Inigo Jones, design for Masque of Blackness 1605.jpg">
            <a:hlinkClick r:id="rId3"/>
          </p:cNvPr>
          <p:cNvPicPr>
            <a:picLocks noChangeAspect="1" noChangeArrowheads="1"/>
          </p:cNvPicPr>
          <p:nvPr/>
        </p:nvPicPr>
        <p:blipFill>
          <a:blip r:embed="rId4" cstate="print"/>
          <a:srcRect/>
          <a:stretch>
            <a:fillRect/>
          </a:stretch>
        </p:blipFill>
        <p:spPr bwMode="auto">
          <a:xfrm>
            <a:off x="152400" y="228600"/>
            <a:ext cx="3286125" cy="609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304800"/>
          </a:xfrm>
        </p:spPr>
        <p:txBody>
          <a:bodyPr/>
          <a:lstStyle/>
          <a:p>
            <a:pPr eaLnBrk="1" hangingPunct="1">
              <a:defRPr/>
            </a:pPr>
            <a:r>
              <a:rPr lang="en-US" dirty="0" smtClean="0"/>
              <a:t>End of an era</a:t>
            </a:r>
            <a:endParaRPr lang="en-US" dirty="0"/>
          </a:p>
        </p:txBody>
      </p:sp>
      <p:sp>
        <p:nvSpPr>
          <p:cNvPr id="30723" name="Text Placeholder 2"/>
          <p:cNvSpPr>
            <a:spLocks noGrp="1"/>
          </p:cNvSpPr>
          <p:nvPr>
            <p:ph type="body" idx="2"/>
          </p:nvPr>
        </p:nvSpPr>
        <p:spPr>
          <a:xfrm>
            <a:off x="6324600" y="762000"/>
            <a:ext cx="2514600" cy="5300663"/>
          </a:xfrm>
        </p:spPr>
        <p:txBody>
          <a:bodyPr/>
          <a:lstStyle/>
          <a:p>
            <a:pPr eaLnBrk="1" hangingPunct="1"/>
            <a:r>
              <a:rPr lang="en-US" smtClean="0"/>
              <a:t>Shakespeare’s Globe burned down in 1613 during a production of </a:t>
            </a:r>
            <a:r>
              <a:rPr lang="en-US" i="1" smtClean="0"/>
              <a:t>Henry VIII </a:t>
            </a:r>
            <a:r>
              <a:rPr lang="en-US" smtClean="0"/>
              <a:t>(the play called for a real canon to be shot off). Shakespeare’s own career was ending, and most of his latest plays were collaborations with Middleton, Beaumont, and Fletcher.  The great age of playwriting continued for many years, though we remember few of those plays today.  Shakespeare died in 1616 at the age of 52. His friends produced a folio of his plays in 1623. </a:t>
            </a:r>
          </a:p>
        </p:txBody>
      </p:sp>
      <p:sp>
        <p:nvSpPr>
          <p:cNvPr id="30724" name="Content Placeholder 3"/>
          <p:cNvSpPr>
            <a:spLocks noGrp="1"/>
          </p:cNvSpPr>
          <p:nvPr>
            <p:ph sz="quarter" idx="1"/>
          </p:nvPr>
        </p:nvSpPr>
        <p:spPr>
          <a:xfrm>
            <a:off x="304800" y="152400"/>
            <a:ext cx="5715000" cy="533400"/>
          </a:xfrm>
        </p:spPr>
        <p:txBody>
          <a:bodyPr/>
          <a:lstStyle/>
          <a:p>
            <a:pPr eaLnBrk="1" hangingPunct="1"/>
            <a:r>
              <a:rPr lang="en-US" smtClean="0"/>
              <a:t>Jacobean Dramatists</a:t>
            </a:r>
          </a:p>
        </p:txBody>
      </p:sp>
      <p:sp>
        <p:nvSpPr>
          <p:cNvPr id="30725" name="TextBox 4"/>
          <p:cNvSpPr txBox="1">
            <a:spLocks noChangeArrowheads="1"/>
          </p:cNvSpPr>
          <p:nvPr/>
        </p:nvSpPr>
        <p:spPr bwMode="auto">
          <a:xfrm>
            <a:off x="304800" y="762000"/>
            <a:ext cx="5791200" cy="5786438"/>
          </a:xfrm>
          <a:prstGeom prst="rect">
            <a:avLst/>
          </a:prstGeom>
          <a:noFill/>
          <a:ln w="9525">
            <a:noFill/>
            <a:miter lim="800000"/>
            <a:headEnd/>
            <a:tailEnd/>
          </a:ln>
        </p:spPr>
        <p:txBody>
          <a:bodyPr>
            <a:spAutoFit/>
          </a:bodyPr>
          <a:lstStyle/>
          <a:p>
            <a:r>
              <a:rPr lang="en-US" sz="1600"/>
              <a:t>Thomas Dekker, author of </a:t>
            </a:r>
            <a:r>
              <a:rPr lang="en-US" sz="1600" i="1"/>
              <a:t>Westward Ho, The Honest Whore, Satiro-Max, The Witch of Edmonton, </a:t>
            </a:r>
            <a:r>
              <a:rPr lang="en-US" sz="1600"/>
              <a:t>and </a:t>
            </a:r>
            <a:r>
              <a:rPr lang="en-US" sz="1600" i="1"/>
              <a:t>Bloody Banquet</a:t>
            </a:r>
          </a:p>
          <a:p>
            <a:endParaRPr lang="en-US" sz="1600"/>
          </a:p>
          <a:p>
            <a:r>
              <a:rPr lang="en-US" sz="1600"/>
              <a:t>Beaumont and Fletcher, authors of </a:t>
            </a:r>
            <a:r>
              <a:rPr lang="en-US" sz="1600" i="1"/>
              <a:t>The Woman Hater, Knight of the Burning Pestle, Philaster, Cupid’s Revenge, Rule a Wife and Have a Wife, </a:t>
            </a:r>
            <a:r>
              <a:rPr lang="en-US" sz="1600"/>
              <a:t>and</a:t>
            </a:r>
            <a:r>
              <a:rPr lang="en-US" sz="1600" i="1"/>
              <a:t> The Martial Maid</a:t>
            </a:r>
          </a:p>
          <a:p>
            <a:endParaRPr lang="en-US" sz="1600"/>
          </a:p>
          <a:p>
            <a:r>
              <a:rPr lang="en-US" sz="1600"/>
              <a:t>John Webster, author of </a:t>
            </a:r>
            <a:r>
              <a:rPr lang="en-US" sz="1600" i="1"/>
              <a:t>The White devil, The duchess of Malfi, </a:t>
            </a:r>
            <a:r>
              <a:rPr lang="en-US" sz="1600"/>
              <a:t>and</a:t>
            </a:r>
            <a:r>
              <a:rPr lang="en-US" sz="1600" i="1"/>
              <a:t> A Cure for a Cuckold</a:t>
            </a:r>
          </a:p>
          <a:p>
            <a:endParaRPr lang="en-US" sz="1600"/>
          </a:p>
          <a:p>
            <a:r>
              <a:rPr lang="en-US" sz="1600"/>
              <a:t>Thomas Middleton, author of </a:t>
            </a:r>
            <a:r>
              <a:rPr lang="en-US" sz="1600" i="1"/>
              <a:t>A Chaste Maid in Cheapside, The Changeling, </a:t>
            </a:r>
            <a:r>
              <a:rPr lang="en-US" sz="1600"/>
              <a:t>and</a:t>
            </a:r>
            <a:r>
              <a:rPr lang="en-US" sz="1600" i="1"/>
              <a:t> The Phoenix</a:t>
            </a:r>
          </a:p>
          <a:p>
            <a:endParaRPr lang="en-US" sz="1600"/>
          </a:p>
          <a:p>
            <a:r>
              <a:rPr lang="en-US" sz="1600"/>
              <a:t>John Ford, author of </a:t>
            </a:r>
            <a:r>
              <a:rPr lang="en-US" sz="1600" i="1"/>
              <a:t>‘Tis a Pity She’s a Whore, The Broken Heart, </a:t>
            </a:r>
            <a:r>
              <a:rPr lang="en-US" sz="1600"/>
              <a:t>and</a:t>
            </a:r>
            <a:r>
              <a:rPr lang="en-US" sz="1600" i="1"/>
              <a:t> The Lady’s Trial</a:t>
            </a:r>
          </a:p>
          <a:p>
            <a:endParaRPr lang="en-US" sz="1600"/>
          </a:p>
          <a:p>
            <a:r>
              <a:rPr lang="en-US" sz="1600"/>
              <a:t>Thomas Heywood, author of </a:t>
            </a:r>
            <a:r>
              <a:rPr lang="en-US" sz="1600" i="1"/>
              <a:t>The Woman Killed with Kindness, A Maidenhead Well Lost, </a:t>
            </a:r>
            <a:r>
              <a:rPr lang="en-US" sz="1600"/>
              <a:t>and </a:t>
            </a:r>
            <a:r>
              <a:rPr lang="en-US" sz="1600" i="1"/>
              <a:t>The Life of Merlin</a:t>
            </a:r>
          </a:p>
          <a:p>
            <a:endParaRPr lang="en-US" sz="1600"/>
          </a:p>
          <a:p>
            <a:r>
              <a:rPr lang="en-US" sz="1600"/>
              <a:t>Ben Jonson, author </a:t>
            </a:r>
            <a:r>
              <a:rPr lang="en-US" sz="1600" i="1"/>
              <a:t>of Every Man Out of His Humour, Volpone, Poetaster, The Alchemist, The Irish Masque, </a:t>
            </a:r>
            <a:r>
              <a:rPr lang="en-US" sz="1600"/>
              <a:t>and</a:t>
            </a:r>
            <a:r>
              <a:rPr lang="en-US" sz="1600" i="1"/>
              <a:t> The Masque of Blackness</a:t>
            </a:r>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81000"/>
            <a:ext cx="2514600" cy="838200"/>
          </a:xfrm>
        </p:spPr>
        <p:txBody>
          <a:bodyPr/>
          <a:lstStyle/>
          <a:p>
            <a:pPr eaLnBrk="1" hangingPunct="1">
              <a:defRPr/>
            </a:pPr>
            <a:r>
              <a:rPr lang="en-US" dirty="0" smtClean="0"/>
              <a:t>Revolution!</a:t>
            </a:r>
            <a:endParaRPr lang="en-US" dirty="0"/>
          </a:p>
        </p:txBody>
      </p:sp>
      <p:sp>
        <p:nvSpPr>
          <p:cNvPr id="31747" name="Text Placeholder 2"/>
          <p:cNvSpPr>
            <a:spLocks noGrp="1"/>
          </p:cNvSpPr>
          <p:nvPr>
            <p:ph type="body" idx="2"/>
          </p:nvPr>
        </p:nvSpPr>
        <p:spPr>
          <a:xfrm>
            <a:off x="6324600" y="457200"/>
            <a:ext cx="2514600" cy="6172200"/>
          </a:xfrm>
        </p:spPr>
        <p:txBody>
          <a:bodyPr/>
          <a:lstStyle/>
          <a:p>
            <a:pPr eaLnBrk="1" hangingPunct="1"/>
            <a:r>
              <a:rPr lang="en-US" smtClean="0"/>
              <a:t>In the reign of King Charles I, the Puritans, who had long opposed theater and all it stood for, took over the government and executed the monarch. Parliament ordered all theaters closed in 1642. When some theaters staged illicit productions in protest, in 1648 The Puritans order all playhouses demolished, all actors whipped, and theatre-goers fined five shillings.  No plays would be produced in England until the Restoration of 1660. Even Milton’s “Adam UnParadis’d” had to be recast  as an epic poem. </a:t>
            </a:r>
          </a:p>
        </p:txBody>
      </p:sp>
      <p:sp>
        <p:nvSpPr>
          <p:cNvPr id="31748" name="Content Placeholder 3"/>
          <p:cNvSpPr>
            <a:spLocks noGrp="1"/>
          </p:cNvSpPr>
          <p:nvPr>
            <p:ph sz="quarter" idx="1"/>
          </p:nvPr>
        </p:nvSpPr>
        <p:spPr>
          <a:xfrm>
            <a:off x="0" y="3200400"/>
            <a:ext cx="1752600" cy="3429000"/>
          </a:xfrm>
        </p:spPr>
        <p:txBody>
          <a:bodyPr/>
          <a:lstStyle/>
          <a:p>
            <a:pPr eaLnBrk="1" hangingPunct="1"/>
            <a:r>
              <a:rPr lang="en-US" sz="1600" smtClean="0"/>
              <a:t>Above, Charles I executed. Below, Charles exchanges the cares of this world for an eternal crown. </a:t>
            </a:r>
          </a:p>
        </p:txBody>
      </p:sp>
      <p:pic>
        <p:nvPicPr>
          <p:cNvPr id="31749" name="Picture 2" descr="http://www.churchtimes.co.uk/uploads/images/p23_Charles%20I_execution%231%23.jpg"/>
          <p:cNvPicPr>
            <a:picLocks noChangeAspect="1" noChangeArrowheads="1"/>
          </p:cNvPicPr>
          <p:nvPr/>
        </p:nvPicPr>
        <p:blipFill>
          <a:blip r:embed="rId3" cstate="print"/>
          <a:srcRect/>
          <a:stretch>
            <a:fillRect/>
          </a:stretch>
        </p:blipFill>
        <p:spPr bwMode="auto">
          <a:xfrm>
            <a:off x="0" y="0"/>
            <a:ext cx="4822825" cy="2895600"/>
          </a:xfrm>
          <a:prstGeom prst="rect">
            <a:avLst/>
          </a:prstGeom>
          <a:noFill/>
          <a:ln w="9525">
            <a:noFill/>
            <a:miter lim="800000"/>
            <a:headEnd/>
            <a:tailEnd/>
          </a:ln>
        </p:spPr>
      </p:pic>
      <p:pic>
        <p:nvPicPr>
          <p:cNvPr id="31750" name="Picture 4" descr="http://www.shakespearepost.com/wp-content/uploads/2008/07/charles44.jpg"/>
          <p:cNvPicPr>
            <a:picLocks noChangeAspect="1" noChangeArrowheads="1"/>
          </p:cNvPicPr>
          <p:nvPr/>
        </p:nvPicPr>
        <p:blipFill>
          <a:blip r:embed="rId4" cstate="print"/>
          <a:srcRect/>
          <a:stretch>
            <a:fillRect/>
          </a:stretch>
        </p:blipFill>
        <p:spPr bwMode="auto">
          <a:xfrm>
            <a:off x="1905000" y="2733675"/>
            <a:ext cx="4300538" cy="4124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Early theater</a:t>
            </a:r>
            <a:endParaRPr lang="en-US" dirty="0"/>
          </a:p>
        </p:txBody>
      </p:sp>
      <p:sp>
        <p:nvSpPr>
          <p:cNvPr id="14339" name="Text Placeholder 2"/>
          <p:cNvSpPr>
            <a:spLocks noGrp="1"/>
          </p:cNvSpPr>
          <p:nvPr>
            <p:ph type="body" idx="2"/>
          </p:nvPr>
        </p:nvSpPr>
        <p:spPr/>
        <p:txBody>
          <a:bodyPr/>
          <a:lstStyle/>
          <a:p>
            <a:pPr eaLnBrk="1" hangingPunct="1"/>
            <a:r>
              <a:rPr lang="en-US" smtClean="0"/>
              <a:t>In medieval times, trade guilds performed religious plays on religious holy days. They often competed for prizes. </a:t>
            </a:r>
          </a:p>
        </p:txBody>
      </p:sp>
      <p:sp>
        <p:nvSpPr>
          <p:cNvPr id="14340" name="Content Placeholder 3"/>
          <p:cNvSpPr>
            <a:spLocks noGrp="1"/>
          </p:cNvSpPr>
          <p:nvPr>
            <p:ph sz="quarter" idx="1"/>
          </p:nvPr>
        </p:nvSpPr>
        <p:spPr/>
        <p:txBody>
          <a:bodyPr/>
          <a:lstStyle/>
          <a:p>
            <a:pPr eaLnBrk="1" hangingPunct="1"/>
            <a:endParaRPr lang="en-US" smtClean="0"/>
          </a:p>
        </p:txBody>
      </p:sp>
      <p:pic>
        <p:nvPicPr>
          <p:cNvPr id="14341" name="Picture 2" descr="C:\ForbiddenPlanet\web sites\maryadams_net\classpages\shakespeare\handouts\ppt\mpwagon.jpg"/>
          <p:cNvPicPr>
            <a:picLocks noChangeAspect="1" noChangeArrowheads="1"/>
          </p:cNvPicPr>
          <p:nvPr/>
        </p:nvPicPr>
        <p:blipFill>
          <a:blip r:embed="rId3" cstate="print"/>
          <a:srcRect/>
          <a:stretch>
            <a:fillRect/>
          </a:stretch>
        </p:blipFill>
        <p:spPr bwMode="auto">
          <a:xfrm>
            <a:off x="228600" y="304800"/>
            <a:ext cx="59023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idx="2"/>
          </p:nvPr>
        </p:nvSpPr>
        <p:spPr>
          <a:xfrm>
            <a:off x="6858000" y="381000"/>
            <a:ext cx="2286000" cy="4724400"/>
          </a:xfrm>
        </p:spPr>
        <p:txBody>
          <a:bodyPr/>
          <a:lstStyle/>
          <a:p>
            <a:pPr eaLnBrk="1" hangingPunct="1"/>
            <a:r>
              <a:rPr lang="en-US" sz="1800" smtClean="0"/>
              <a:t>In 1660, the Theaters reopened.  European opera was the rage, and women actors frequently doubled as the mistresses of aristocrats.  John Gay’s </a:t>
            </a:r>
            <a:r>
              <a:rPr lang="en-US" sz="1800" i="1" smtClean="0"/>
              <a:t>Beggar’s Opera </a:t>
            </a:r>
            <a:r>
              <a:rPr lang="en-US" sz="1800" smtClean="0"/>
              <a:t>would assault the political and cultural scene with an opera whose working class characters sing drinking songs instead of arias and argue about the ending of the play itself.  But that’s a story for another day. </a:t>
            </a:r>
            <a:r>
              <a:rPr lang="en-US" smtClean="0"/>
              <a:t/>
            </a:r>
            <a:br>
              <a:rPr lang="en-US" smtClean="0"/>
            </a:br>
            <a:endParaRPr lang="en-US" smtClean="0"/>
          </a:p>
        </p:txBody>
      </p:sp>
      <p:sp>
        <p:nvSpPr>
          <p:cNvPr id="32771" name="Content Placeholder 3"/>
          <p:cNvSpPr>
            <a:spLocks noGrp="1"/>
          </p:cNvSpPr>
          <p:nvPr>
            <p:ph sz="quarter" idx="1"/>
          </p:nvPr>
        </p:nvSpPr>
        <p:spPr>
          <a:xfrm>
            <a:off x="304800" y="304800"/>
            <a:ext cx="5715000" cy="533400"/>
          </a:xfrm>
        </p:spPr>
        <p:txBody>
          <a:bodyPr/>
          <a:lstStyle/>
          <a:p>
            <a:pPr eaLnBrk="1" hangingPunct="1"/>
            <a:r>
              <a:rPr lang="en-US" smtClean="0"/>
              <a:t>Opera</a:t>
            </a:r>
          </a:p>
        </p:txBody>
      </p:sp>
      <p:pic>
        <p:nvPicPr>
          <p:cNvPr id="32772" name="Picture 4" descr="http://theoryofmusic.files.wordpress.com/2008/10/dance.jpg"/>
          <p:cNvPicPr>
            <a:picLocks noChangeAspect="1" noChangeArrowheads="1"/>
          </p:cNvPicPr>
          <p:nvPr/>
        </p:nvPicPr>
        <p:blipFill>
          <a:blip r:embed="rId3" cstate="print"/>
          <a:srcRect/>
          <a:stretch>
            <a:fillRect/>
          </a:stretch>
        </p:blipFill>
        <p:spPr bwMode="auto">
          <a:xfrm>
            <a:off x="2209800" y="3238500"/>
            <a:ext cx="4575175" cy="3619500"/>
          </a:xfrm>
          <a:prstGeom prst="rect">
            <a:avLst/>
          </a:prstGeom>
          <a:noFill/>
          <a:ln w="9525">
            <a:noFill/>
            <a:miter lim="800000"/>
            <a:headEnd/>
            <a:tailEnd/>
          </a:ln>
        </p:spPr>
      </p:pic>
      <p:pic>
        <p:nvPicPr>
          <p:cNvPr id="32773" name="Picture 2" descr="C:\ForbiddenPlanet\web sites\maryadams_net\classpages\shakespeare\handouts\ppt\opera.jpg"/>
          <p:cNvPicPr>
            <a:picLocks noChangeAspect="1" noChangeArrowheads="1"/>
          </p:cNvPicPr>
          <p:nvPr/>
        </p:nvPicPr>
        <p:blipFill>
          <a:blip r:embed="rId4" cstate="print"/>
          <a:srcRect/>
          <a:stretch>
            <a:fillRect/>
          </a:stretch>
        </p:blipFill>
        <p:spPr bwMode="auto">
          <a:xfrm>
            <a:off x="0" y="0"/>
            <a:ext cx="6350000" cy="381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685800"/>
          </a:xfrm>
        </p:spPr>
        <p:txBody>
          <a:bodyPr/>
          <a:lstStyle/>
          <a:p>
            <a:pPr eaLnBrk="1" fontAlgn="auto" hangingPunct="1">
              <a:spcAft>
                <a:spcPts val="0"/>
              </a:spcAft>
              <a:defRPr/>
            </a:pPr>
            <a:r>
              <a:rPr lang="en-US" dirty="0" smtClean="0"/>
              <a:t>Pageant wagons	</a:t>
            </a:r>
            <a:endParaRPr lang="en-US" dirty="0"/>
          </a:p>
        </p:txBody>
      </p:sp>
      <p:sp>
        <p:nvSpPr>
          <p:cNvPr id="3" name="Text Placeholder 2"/>
          <p:cNvSpPr>
            <a:spLocks noGrp="1"/>
          </p:cNvSpPr>
          <p:nvPr>
            <p:ph type="body" idx="2"/>
          </p:nvPr>
        </p:nvSpPr>
        <p:spPr>
          <a:xfrm>
            <a:off x="6324600" y="914400"/>
            <a:ext cx="2514600" cy="5148263"/>
          </a:xfrm>
        </p:spPr>
        <p:txBody>
          <a:bodyPr>
            <a:normAutofit fontScale="55000" lnSpcReduction="20000"/>
          </a:bodyPr>
          <a:lstStyle/>
          <a:p>
            <a:pPr eaLnBrk="1" fontAlgn="auto" hangingPunct="1">
              <a:buFont typeface="Wingdings 3"/>
              <a:buNone/>
              <a:defRPr/>
            </a:pPr>
            <a:r>
              <a:rPr lang="en-US" dirty="0" smtClean="0"/>
              <a:t>Blueprints of pageant wagons, and a simulation of their movement through the streets here: </a:t>
            </a:r>
            <a:r>
              <a:rPr lang="en-US" dirty="0" smtClean="0">
                <a:hlinkClick r:id="rId3"/>
              </a:rPr>
              <a:t>http://jerz.setonhill.edu/resources/PSim/applet/index.html</a:t>
            </a:r>
            <a:r>
              <a:rPr lang="en-US" dirty="0" smtClean="0"/>
              <a:t/>
            </a:r>
            <a:br>
              <a:rPr lang="en-US" dirty="0" smtClean="0"/>
            </a:br>
            <a:r>
              <a:rPr lang="en-US" sz="2000" dirty="0" smtClean="0"/>
              <a:t>Three kinds of religious plays: </a:t>
            </a:r>
          </a:p>
          <a:p>
            <a:pPr eaLnBrk="1" fontAlgn="auto" hangingPunct="1">
              <a:buFont typeface="Arial" pitchFamily="34" charset="0"/>
              <a:buChar char="•"/>
              <a:defRPr/>
            </a:pPr>
            <a:r>
              <a:rPr lang="en-US" sz="2000" dirty="0" smtClean="0"/>
              <a:t>Mystery plays – about Christ or from the Old Testament – usually done in cycles (</a:t>
            </a:r>
            <a:r>
              <a:rPr lang="en-US" sz="2000" b="1" i="1" dirty="0" smtClean="0"/>
              <a:t>Second Shepherds’ Play</a:t>
            </a:r>
            <a:r>
              <a:rPr lang="en-US" sz="2000" dirty="0" smtClean="0"/>
              <a:t> is one of these). </a:t>
            </a:r>
          </a:p>
          <a:p>
            <a:pPr eaLnBrk="1" fontAlgn="auto" hangingPunct="1">
              <a:buFont typeface="Arial" pitchFamily="34" charset="0"/>
              <a:buChar char="•"/>
              <a:defRPr/>
            </a:pPr>
            <a:r>
              <a:rPr lang="en-US" sz="2000" dirty="0" smtClean="0"/>
              <a:t>Miracle plays – lives of saints, historical and legendary </a:t>
            </a:r>
          </a:p>
          <a:p>
            <a:pPr eaLnBrk="1" fontAlgn="auto" hangingPunct="1">
              <a:buFont typeface="Arial" pitchFamily="34" charset="0"/>
              <a:buChar char="•"/>
              <a:defRPr/>
            </a:pPr>
            <a:r>
              <a:rPr lang="en-US" sz="2000" dirty="0" smtClean="0"/>
              <a:t>Morality plays – didactic allegories, often of common man’s struggle for salvation (</a:t>
            </a:r>
            <a:r>
              <a:rPr lang="en-US" sz="2000" b="1" i="1" dirty="0" smtClean="0"/>
              <a:t>Everyman</a:t>
            </a:r>
            <a:r>
              <a:rPr lang="en-US" sz="2000" dirty="0" smtClean="0"/>
              <a:t> – only his good deeds accompany him in death). </a:t>
            </a:r>
            <a:endParaRPr lang="en-US" sz="2000" dirty="0"/>
          </a:p>
        </p:txBody>
      </p:sp>
      <p:pic>
        <p:nvPicPr>
          <p:cNvPr id="15364" name="Picture 2" descr="C:\ForbiddenPlanet\web sites\maryadams_net\classpages\shakespeare\handouts\ppt\pageant_wagon_blueprint.jpg"/>
          <p:cNvPicPr>
            <a:picLocks noChangeAspect="1" noChangeArrowheads="1"/>
          </p:cNvPicPr>
          <p:nvPr/>
        </p:nvPicPr>
        <p:blipFill>
          <a:blip r:embed="rId4" cstate="print"/>
          <a:srcRect/>
          <a:stretch>
            <a:fillRect/>
          </a:stretch>
        </p:blipFill>
        <p:spPr bwMode="auto">
          <a:xfrm>
            <a:off x="228600" y="533400"/>
            <a:ext cx="6005513" cy="4343400"/>
          </a:xfrm>
          <a:prstGeom prst="rect">
            <a:avLst/>
          </a:prstGeom>
          <a:noFill/>
          <a:ln w="9525">
            <a:noFill/>
            <a:miter lim="800000"/>
            <a:headEnd/>
            <a:tailEnd/>
          </a:ln>
        </p:spPr>
      </p:pic>
      <p:sp>
        <p:nvSpPr>
          <p:cNvPr id="15365" name="TextBox 5"/>
          <p:cNvSpPr txBox="1">
            <a:spLocks noChangeArrowheads="1"/>
          </p:cNvSpPr>
          <p:nvPr/>
        </p:nvSpPr>
        <p:spPr bwMode="auto">
          <a:xfrm>
            <a:off x="609600" y="5257800"/>
            <a:ext cx="5181600" cy="923925"/>
          </a:xfrm>
          <a:prstGeom prst="rect">
            <a:avLst/>
          </a:prstGeom>
          <a:noFill/>
          <a:ln w="9525">
            <a:noFill/>
            <a:miter lim="800000"/>
            <a:headEnd/>
            <a:tailEnd/>
          </a:ln>
        </p:spPr>
        <p:txBody>
          <a:bodyPr>
            <a:spAutoFit/>
          </a:bodyPr>
          <a:lstStyle/>
          <a:p>
            <a:r>
              <a:rPr lang="en-US">
                <a:latin typeface="Gill Sans MT" pitchFamily="34" charset="0"/>
              </a:rPr>
              <a:t>Secular (non-religious) plays, first from Latin farces and then from Italian sources, were staged at festivals. Professional actors were attached to noble houses.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2514600" cy="1295400"/>
          </a:xfrm>
        </p:spPr>
        <p:txBody>
          <a:bodyPr/>
          <a:lstStyle/>
          <a:p>
            <a:pPr eaLnBrk="1" fontAlgn="auto" hangingPunct="1">
              <a:spcAft>
                <a:spcPts val="0"/>
              </a:spcAft>
              <a:defRPr/>
            </a:pPr>
            <a:r>
              <a:rPr lang="en-US" sz="2800" b="0" dirty="0" smtClean="0">
                <a:solidFill>
                  <a:schemeClr val="bg1"/>
                </a:solidFill>
              </a:rPr>
              <a:t>Pageant wagon</a:t>
            </a:r>
            <a:br>
              <a:rPr lang="en-US" sz="2800" b="0" dirty="0" smtClean="0">
                <a:solidFill>
                  <a:schemeClr val="bg1"/>
                </a:solidFill>
              </a:rPr>
            </a:br>
            <a:r>
              <a:rPr lang="en-US" sz="2800" b="0" dirty="0" smtClean="0">
                <a:solidFill>
                  <a:schemeClr val="bg1"/>
                </a:solidFill>
              </a:rPr>
              <a:t>re-enactment</a:t>
            </a:r>
            <a:endParaRPr lang="en-US" sz="2800" b="0" dirty="0">
              <a:solidFill>
                <a:schemeClr val="bg1"/>
              </a:solidFill>
            </a:endParaRPr>
          </a:p>
        </p:txBody>
      </p:sp>
      <p:sp>
        <p:nvSpPr>
          <p:cNvPr id="3" name="Text Placeholder 2"/>
          <p:cNvSpPr>
            <a:spLocks noGrp="1"/>
          </p:cNvSpPr>
          <p:nvPr>
            <p:ph type="body" idx="2"/>
          </p:nvPr>
        </p:nvSpPr>
        <p:spPr>
          <a:xfrm>
            <a:off x="2819400" y="304800"/>
            <a:ext cx="5791200" cy="1447800"/>
          </a:xfrm>
        </p:spPr>
        <p:txBody>
          <a:bodyPr>
            <a:normAutofit fontScale="85000" lnSpcReduction="10000"/>
          </a:bodyPr>
          <a:lstStyle/>
          <a:p>
            <a:pPr eaLnBrk="1" fontAlgn="auto" hangingPunct="1">
              <a:buFont typeface="Wingdings 3"/>
              <a:buNone/>
              <a:defRPr/>
            </a:pPr>
            <a:r>
              <a:rPr lang="en-US" dirty="0" smtClean="0">
                <a:solidFill>
                  <a:schemeClr val="bg1"/>
                </a:solidFill>
              </a:rPr>
              <a:t>The first professional players not attached to professional houses probably looked like this. They got their material from classical sources and were influenced, in particular, by the commedia del arte in Italy. These farces had stock characters such as the </a:t>
            </a:r>
            <a:r>
              <a:rPr lang="en-US" dirty="0" err="1" smtClean="0">
                <a:solidFill>
                  <a:schemeClr val="bg1"/>
                </a:solidFill>
              </a:rPr>
              <a:t>Pantalone</a:t>
            </a:r>
            <a:r>
              <a:rPr lang="en-US" dirty="0" smtClean="0">
                <a:solidFill>
                  <a:schemeClr val="bg1"/>
                </a:solidFill>
              </a:rPr>
              <a:t> (old cuckold with a young wife). </a:t>
            </a:r>
            <a:endParaRPr lang="en-US" dirty="0">
              <a:solidFill>
                <a:schemeClr val="bg1"/>
              </a:solidFill>
            </a:endParaRPr>
          </a:p>
        </p:txBody>
      </p:sp>
      <p:pic>
        <p:nvPicPr>
          <p:cNvPr id="5" name="pageant_wagon.avi">
            <a:hlinkClick r:id="" action="ppaction://media"/>
          </p:cNvPr>
          <p:cNvPicPr>
            <a:picLocks noRot="1" noChangeAspect="1"/>
          </p:cNvPicPr>
          <p:nvPr>
            <a:videoFile r:link="rId1"/>
          </p:nvPr>
        </p:nvPicPr>
        <p:blipFill>
          <a:blip r:embed="rId4" cstate="print"/>
          <a:stretch>
            <a:fillRect/>
          </a:stretch>
        </p:blipFill>
        <p:spPr>
          <a:xfrm>
            <a:off x="762000" y="1600200"/>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381000"/>
          </a:xfrm>
        </p:spPr>
        <p:txBody>
          <a:bodyPr/>
          <a:lstStyle/>
          <a:p>
            <a:pPr eaLnBrk="1" fontAlgn="auto" hangingPunct="1">
              <a:spcAft>
                <a:spcPts val="0"/>
              </a:spcAft>
              <a:defRPr/>
            </a:pPr>
            <a:r>
              <a:rPr lang="en-US" dirty="0" smtClean="0"/>
              <a:t>Commedia del arte</a:t>
            </a:r>
            <a:endParaRPr lang="en-US" dirty="0"/>
          </a:p>
        </p:txBody>
      </p:sp>
      <p:sp>
        <p:nvSpPr>
          <p:cNvPr id="3" name="Text Placeholder 2"/>
          <p:cNvSpPr>
            <a:spLocks noGrp="1"/>
          </p:cNvSpPr>
          <p:nvPr>
            <p:ph type="body" idx="2"/>
          </p:nvPr>
        </p:nvSpPr>
        <p:spPr>
          <a:xfrm>
            <a:off x="6324600" y="685800"/>
            <a:ext cx="2514600" cy="5562600"/>
          </a:xfrm>
        </p:spPr>
        <p:txBody>
          <a:bodyPr>
            <a:normAutofit fontScale="25000" lnSpcReduction="20000"/>
          </a:bodyPr>
          <a:lstStyle/>
          <a:p>
            <a:pPr eaLnBrk="1" fontAlgn="auto" hangingPunct="1">
              <a:buFont typeface="Wingdings 3"/>
              <a:buNone/>
              <a:defRPr/>
            </a:pPr>
            <a:r>
              <a:rPr lang="en-US" sz="4800" dirty="0" smtClean="0"/>
              <a:t>Commedia del arte was characterized by improvised text based on plot outlines. It featured stock characters, some of whom wore distinctive masks. Its actors were acrobats, dancers, musicians, orators, quick wits, and improvisers. </a:t>
            </a:r>
            <a:br>
              <a:rPr lang="en-US" sz="4800" dirty="0" smtClean="0"/>
            </a:br>
            <a:r>
              <a:rPr lang="en-US" sz="4800" dirty="0" smtClean="0"/>
              <a:t/>
            </a:r>
            <a:br>
              <a:rPr lang="en-US" sz="4800" dirty="0" smtClean="0"/>
            </a:br>
            <a:r>
              <a:rPr lang="en-US" sz="4800" dirty="0" smtClean="0"/>
              <a:t>Most Commedia troupes performed outdoors in city and town piazzas on stages they brought with them in horse-drawn carts, along with their equipment, props, costumes, curtains, and ladders. Some of the better Commedia troupes performed in Renaissance theatres such as Palladio's theatre in Vicenza or the Petit Bourbon in France.</a:t>
            </a:r>
            <a:br>
              <a:rPr lang="en-US" sz="4800" dirty="0" smtClean="0"/>
            </a:br>
            <a:r>
              <a:rPr lang="en-US" sz="4800" dirty="0" smtClean="0"/>
              <a:t/>
            </a:r>
            <a:br>
              <a:rPr lang="en-US" sz="4800" dirty="0" smtClean="0"/>
            </a:br>
            <a:endParaRPr lang="en-US" dirty="0"/>
          </a:p>
        </p:txBody>
      </p:sp>
      <p:sp>
        <p:nvSpPr>
          <p:cNvPr id="17412" name="Content Placeholder 3"/>
          <p:cNvSpPr>
            <a:spLocks noGrp="1"/>
          </p:cNvSpPr>
          <p:nvPr>
            <p:ph sz="quarter" idx="1"/>
          </p:nvPr>
        </p:nvSpPr>
        <p:spPr/>
        <p:txBody>
          <a:bodyPr/>
          <a:lstStyle/>
          <a:p>
            <a:pPr eaLnBrk="1" hangingPunct="1"/>
            <a:endParaRPr lang="en-US" smtClean="0"/>
          </a:p>
        </p:txBody>
      </p:sp>
      <p:pic>
        <p:nvPicPr>
          <p:cNvPr id="17413" name="Picture 2" descr="C:\ForbiddenPlanet\web sites\maryadams_net\classpages\shakespeare\handouts\ppt\commedia-dell-arte-Y-2-3A.jpg"/>
          <p:cNvPicPr>
            <a:picLocks noChangeAspect="1" noChangeArrowheads="1"/>
          </p:cNvPicPr>
          <p:nvPr/>
        </p:nvPicPr>
        <p:blipFill>
          <a:blip r:embed="rId3" cstate="print"/>
          <a:srcRect/>
          <a:stretch>
            <a:fillRect/>
          </a:stretch>
        </p:blipFill>
        <p:spPr bwMode="auto">
          <a:xfrm>
            <a:off x="457200" y="457200"/>
            <a:ext cx="5503863"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533400"/>
          </a:xfrm>
        </p:spPr>
        <p:txBody>
          <a:bodyPr/>
          <a:lstStyle/>
          <a:p>
            <a:pPr eaLnBrk="1" fontAlgn="auto" hangingPunct="1">
              <a:spcAft>
                <a:spcPts val="0"/>
              </a:spcAft>
              <a:defRPr/>
            </a:pPr>
            <a:r>
              <a:rPr lang="en-US" dirty="0" smtClean="0"/>
              <a:t>Henry VIII</a:t>
            </a:r>
            <a:endParaRPr lang="en-US" dirty="0"/>
          </a:p>
        </p:txBody>
      </p:sp>
      <p:sp>
        <p:nvSpPr>
          <p:cNvPr id="3" name="Text Placeholder 2"/>
          <p:cNvSpPr>
            <a:spLocks noGrp="1"/>
          </p:cNvSpPr>
          <p:nvPr>
            <p:ph type="body" idx="2"/>
          </p:nvPr>
        </p:nvSpPr>
        <p:spPr/>
        <p:txBody>
          <a:bodyPr>
            <a:normAutofit fontScale="92500"/>
          </a:bodyPr>
          <a:lstStyle/>
          <a:p>
            <a:pPr eaLnBrk="1" fontAlgn="auto" hangingPunct="1">
              <a:buFont typeface="Wingdings 3"/>
              <a:buNone/>
              <a:defRPr/>
            </a:pPr>
            <a:r>
              <a:rPr lang="en-US" dirty="0" smtClean="0"/>
              <a:t>When Henry VIII broke with the church, he used community theater as propaganda against  “the abomination and wickedness of the Bishop of Rome,  monks, friars, nuns, and such like.” He was advised to use such plays to replace popular drama such as “Robin Hood” and “Friar Tuck,” “wherein besides the lewdness and ribaldry…disobedience to your officers also is  taught.” Laws were passed to censor and control plays as early as 1545. </a:t>
            </a:r>
            <a:endParaRPr lang="en-US" dirty="0"/>
          </a:p>
        </p:txBody>
      </p:sp>
      <p:sp>
        <p:nvSpPr>
          <p:cNvPr id="4" name="Content Placeholder 3"/>
          <p:cNvSpPr>
            <a:spLocks noGrp="1"/>
          </p:cNvSpPr>
          <p:nvPr>
            <p:ph sz="quarter" idx="1"/>
          </p:nvPr>
        </p:nvSpPr>
        <p:spPr>
          <a:xfrm>
            <a:off x="152400" y="1828800"/>
            <a:ext cx="1905000" cy="1752600"/>
          </a:xfrm>
        </p:spPr>
        <p:txBody>
          <a:bodyPr>
            <a:normAutofit fontScale="92500" lnSpcReduction="10000"/>
          </a:bodyPr>
          <a:lstStyle/>
          <a:p>
            <a:pPr marL="274320" indent="-274320" eaLnBrk="1" fontAlgn="auto" hangingPunct="1">
              <a:spcAft>
                <a:spcPts val="0"/>
              </a:spcAft>
              <a:buFont typeface="Wingdings 3"/>
              <a:buChar char=""/>
              <a:defRPr/>
            </a:pPr>
            <a:r>
              <a:rPr lang="en-US" dirty="0" smtClean="0"/>
              <a:t>Robin Hood manuscript from 1510-15. </a:t>
            </a:r>
            <a:endParaRPr lang="en-US" dirty="0"/>
          </a:p>
        </p:txBody>
      </p:sp>
      <p:pic>
        <p:nvPicPr>
          <p:cNvPr id="18437" name="Picture 2" descr="C:\ForbiddenPlanet\web sites\maryadams_net\classpages\shakespeare\handouts\ppt\Robin_Hood_texts_CMS_.jpg"/>
          <p:cNvPicPr>
            <a:picLocks noChangeAspect="1" noChangeArrowheads="1"/>
          </p:cNvPicPr>
          <p:nvPr/>
        </p:nvPicPr>
        <p:blipFill>
          <a:blip r:embed="rId3" cstate="print"/>
          <a:srcRect/>
          <a:stretch>
            <a:fillRect/>
          </a:stretch>
        </p:blipFill>
        <p:spPr bwMode="auto">
          <a:xfrm>
            <a:off x="2133600" y="228600"/>
            <a:ext cx="3825875" cy="6346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Bloody Mary 1553-1558</a:t>
            </a:r>
            <a:endParaRPr lang="en-US" dirty="0"/>
          </a:p>
        </p:txBody>
      </p:sp>
      <p:sp>
        <p:nvSpPr>
          <p:cNvPr id="3" name="Text Placeholder 2"/>
          <p:cNvSpPr>
            <a:spLocks noGrp="1"/>
          </p:cNvSpPr>
          <p:nvPr>
            <p:ph type="body" idx="2"/>
          </p:nvPr>
        </p:nvSpPr>
        <p:spPr/>
        <p:txBody>
          <a:bodyPr>
            <a:normAutofit fontScale="92500"/>
          </a:bodyPr>
          <a:lstStyle/>
          <a:p>
            <a:pPr eaLnBrk="1" fontAlgn="auto" hangingPunct="1">
              <a:buFont typeface="Wingdings 3"/>
              <a:buNone/>
              <a:defRPr/>
            </a:pPr>
            <a:r>
              <a:rPr lang="en-US" dirty="0" smtClean="0"/>
              <a:t>Religious strife abounded in the Tudor period after Henry VIII declared his independence from Rome. His daughter, Mary, tried to bring the Catholic religion back, but after her death Elizabeth I made Protestantism the law of the land.  (She had to, because the Catholic church did not recognize the legitimacy of her birth.) Catholic opponents remained a threat to Elizabeth’s power.  Elizabeth’s successor, James VI &amp; I, had to agree to practice the Protestant religion. </a:t>
            </a:r>
            <a:endParaRPr lang="en-US" dirty="0"/>
          </a:p>
        </p:txBody>
      </p:sp>
      <p:sp>
        <p:nvSpPr>
          <p:cNvPr id="19460" name="Content Placeholder 3"/>
          <p:cNvSpPr>
            <a:spLocks noGrp="1"/>
          </p:cNvSpPr>
          <p:nvPr>
            <p:ph sz="quarter" idx="1"/>
          </p:nvPr>
        </p:nvSpPr>
        <p:spPr>
          <a:xfrm>
            <a:off x="304800" y="304800"/>
            <a:ext cx="5715000" cy="4495800"/>
          </a:xfrm>
        </p:spPr>
        <p:txBody>
          <a:bodyPr/>
          <a:lstStyle/>
          <a:p>
            <a:pPr algn="ctr" eaLnBrk="1" hangingPunct="1"/>
            <a:r>
              <a:rPr lang="en-US" smtClean="0"/>
              <a:t>Proclamation against religion in the Tudor Theatre: 1553</a:t>
            </a:r>
          </a:p>
        </p:txBody>
      </p:sp>
      <p:pic>
        <p:nvPicPr>
          <p:cNvPr id="19461" name="Picture 2" descr="C:\ForbiddenPlanet\web sites\maryadams_net\classpages\shakespeare\handouts\ppt\1553_proclamation.jpg"/>
          <p:cNvPicPr>
            <a:picLocks noChangeAspect="1" noChangeArrowheads="1"/>
          </p:cNvPicPr>
          <p:nvPr/>
        </p:nvPicPr>
        <p:blipFill>
          <a:blip r:embed="rId3" cstate="print"/>
          <a:srcRect/>
          <a:stretch>
            <a:fillRect/>
          </a:stretch>
        </p:blipFill>
        <p:spPr bwMode="auto">
          <a:xfrm>
            <a:off x="228600" y="1828800"/>
            <a:ext cx="5884863" cy="4343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14600" cy="609600"/>
          </a:xfrm>
        </p:spPr>
        <p:txBody>
          <a:bodyPr/>
          <a:lstStyle/>
          <a:p>
            <a:pPr eaLnBrk="1" fontAlgn="auto" hangingPunct="1">
              <a:spcAft>
                <a:spcPts val="0"/>
              </a:spcAft>
              <a:defRPr/>
            </a:pPr>
            <a:r>
              <a:rPr lang="en-US" dirty="0" smtClean="0"/>
              <a:t>Professional Acting Companies 1559</a:t>
            </a:r>
            <a:endParaRPr lang="en-US" dirty="0"/>
          </a:p>
        </p:txBody>
      </p:sp>
      <p:sp>
        <p:nvSpPr>
          <p:cNvPr id="20483" name="Text Placeholder 2"/>
          <p:cNvSpPr>
            <a:spLocks noGrp="1"/>
          </p:cNvSpPr>
          <p:nvPr>
            <p:ph type="body" idx="2"/>
          </p:nvPr>
        </p:nvSpPr>
        <p:spPr>
          <a:xfrm>
            <a:off x="6248400" y="838200"/>
            <a:ext cx="2895600" cy="5791200"/>
          </a:xfrm>
        </p:spPr>
        <p:txBody>
          <a:bodyPr/>
          <a:lstStyle/>
          <a:p>
            <a:pPr eaLnBrk="1" hangingPunct="1"/>
            <a:r>
              <a:rPr lang="en-US" smtClean="0"/>
              <a:t>In 1559, four years before Shakespeare was born, the first licensed companies were created:  the Earl of Worcester's Men;  the Earl of Warwick's Men;  and Lord Strange's Men. Shakespeare probably acted in Lord Strange’s Men and wrote plays for them.  </a:t>
            </a:r>
          </a:p>
          <a:p>
            <a:pPr eaLnBrk="1" hangingPunct="1"/>
            <a:r>
              <a:rPr lang="en-US" smtClean="0"/>
              <a:t>Licensing meant that the content of plays, which escaped censors by not printing their work,  could be more tightly controlled.  </a:t>
            </a:r>
          </a:p>
          <a:p>
            <a:pPr eaLnBrk="1" hangingPunct="1"/>
            <a:r>
              <a:rPr lang="en-US" smtClean="0"/>
              <a:t>By the 1590’s, all play content was controlled by the Queen’s censor, the Master of the Revels.  Only young boys’ companies had few restrictions. </a:t>
            </a:r>
          </a:p>
        </p:txBody>
      </p:sp>
      <p:sp>
        <p:nvSpPr>
          <p:cNvPr id="4" name="Content Placeholder 3"/>
          <p:cNvSpPr>
            <a:spLocks noGrp="1"/>
          </p:cNvSpPr>
          <p:nvPr>
            <p:ph sz="quarter" idx="1"/>
          </p:nvPr>
        </p:nvSpPr>
        <p:spPr>
          <a:xfrm>
            <a:off x="381000" y="5867400"/>
            <a:ext cx="5334000" cy="762000"/>
          </a:xfrm>
        </p:spPr>
        <p:txBody>
          <a:bodyPr>
            <a:normAutofit fontScale="47500" lnSpcReduction="20000"/>
          </a:bodyPr>
          <a:lstStyle/>
          <a:p>
            <a:pPr marL="274320" indent="-274320" eaLnBrk="1" fontAlgn="auto" hangingPunct="1">
              <a:spcAft>
                <a:spcPts val="0"/>
              </a:spcAft>
              <a:buFont typeface="Wingdings 3"/>
              <a:buChar char=""/>
              <a:defRPr/>
            </a:pPr>
            <a:r>
              <a:rPr lang="en-US" dirty="0" smtClean="0"/>
              <a:t>The first professional companies played in Inns and Bear-baiting arenas. London censorship soon drove all companies south of town, where they shared their marshy spaces with prostitutes and thieves. </a:t>
            </a:r>
            <a:endParaRPr lang="en-US" dirty="0"/>
          </a:p>
        </p:txBody>
      </p:sp>
      <p:pic>
        <p:nvPicPr>
          <p:cNvPr id="20485" name="Picture 2" descr="C:\ForbiddenPlanet\web sites\maryadams_net\classpages\shakespeare\handouts\ppt\single_bear.jpg"/>
          <p:cNvPicPr>
            <a:picLocks noChangeAspect="1" noChangeArrowheads="1"/>
          </p:cNvPicPr>
          <p:nvPr/>
        </p:nvPicPr>
        <p:blipFill>
          <a:blip r:embed="rId3" cstate="print"/>
          <a:srcRect/>
          <a:stretch>
            <a:fillRect/>
          </a:stretch>
        </p:blipFill>
        <p:spPr bwMode="auto">
          <a:xfrm>
            <a:off x="0" y="2819400"/>
            <a:ext cx="4435475" cy="2908300"/>
          </a:xfrm>
          <a:prstGeom prst="rect">
            <a:avLst/>
          </a:prstGeom>
          <a:noFill/>
          <a:ln w="9525">
            <a:noFill/>
            <a:miter lim="800000"/>
            <a:headEnd/>
            <a:tailEnd/>
          </a:ln>
        </p:spPr>
      </p:pic>
      <p:pic>
        <p:nvPicPr>
          <p:cNvPr id="20486" name="Picture 3" descr="C:\ForbiddenPlanet\web sites\maryadams_net\classpages\shakespeare\handouts\ppt\DorsetOldTymeBulldogge31.jpg"/>
          <p:cNvPicPr>
            <a:picLocks noChangeAspect="1" noChangeArrowheads="1"/>
          </p:cNvPicPr>
          <p:nvPr/>
        </p:nvPicPr>
        <p:blipFill>
          <a:blip r:embed="rId4" cstate="print"/>
          <a:srcRect/>
          <a:stretch>
            <a:fillRect/>
          </a:stretch>
        </p:blipFill>
        <p:spPr bwMode="auto">
          <a:xfrm>
            <a:off x="0" y="0"/>
            <a:ext cx="5026025" cy="2527300"/>
          </a:xfrm>
          <a:prstGeom prst="rect">
            <a:avLst/>
          </a:prstGeom>
          <a:noFill/>
          <a:ln w="9525">
            <a:noFill/>
            <a:miter lim="800000"/>
            <a:headEnd/>
            <a:tailEnd/>
          </a:ln>
        </p:spPr>
      </p:pic>
      <p:pic>
        <p:nvPicPr>
          <p:cNvPr id="20487" name="Picture 4" descr="C:\ForbiddenPlanet\web sites\maryadams_net\classpages\shakespeare\handouts\ppt\bear_baiting1.jpg"/>
          <p:cNvPicPr>
            <a:picLocks noChangeAspect="1" noChangeArrowheads="1"/>
          </p:cNvPicPr>
          <p:nvPr/>
        </p:nvPicPr>
        <p:blipFill>
          <a:blip r:embed="rId5" cstate="print"/>
          <a:srcRect/>
          <a:stretch>
            <a:fillRect/>
          </a:stretch>
        </p:blipFill>
        <p:spPr bwMode="auto">
          <a:xfrm>
            <a:off x="3505200" y="2133600"/>
            <a:ext cx="2655888" cy="220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First professional Theater 1576</a:t>
            </a:r>
            <a:endParaRPr lang="en-US" dirty="0"/>
          </a:p>
        </p:txBody>
      </p:sp>
      <p:sp>
        <p:nvSpPr>
          <p:cNvPr id="21507" name="Text Placeholder 2"/>
          <p:cNvSpPr>
            <a:spLocks noGrp="1"/>
          </p:cNvSpPr>
          <p:nvPr>
            <p:ph type="body" idx="2"/>
          </p:nvPr>
        </p:nvSpPr>
        <p:spPr>
          <a:xfrm>
            <a:off x="6324600" y="1219200"/>
            <a:ext cx="2514600" cy="5105400"/>
          </a:xfrm>
        </p:spPr>
        <p:txBody>
          <a:bodyPr/>
          <a:lstStyle/>
          <a:p>
            <a:pPr eaLnBrk="1" hangingPunct="1"/>
            <a:r>
              <a:rPr lang="en-US" smtClean="0"/>
              <a:t>In 1576 James Burbage built the first professional theater in the northern London suburb of Shoreditch.  He had a 21- year lease.  In 1587 The Rose, the second professional theater, was built by Philip Henslowe. By the mid 1590s, Shakespeare’s company, The Admiral’s Men, had to compete with several other professional companies, many with their own Theaters. </a:t>
            </a:r>
          </a:p>
        </p:txBody>
      </p:sp>
      <p:sp>
        <p:nvSpPr>
          <p:cNvPr id="4" name="Content Placeholder 3"/>
          <p:cNvSpPr>
            <a:spLocks noGrp="1"/>
          </p:cNvSpPr>
          <p:nvPr>
            <p:ph sz="quarter" idx="1"/>
          </p:nvPr>
        </p:nvSpPr>
        <p:spPr>
          <a:xfrm>
            <a:off x="304800" y="5334000"/>
            <a:ext cx="5715000" cy="1219200"/>
          </a:xfrm>
        </p:spPr>
        <p:txBody>
          <a:bodyPr>
            <a:normAutofit fontScale="70000" lnSpcReduction="20000"/>
          </a:bodyPr>
          <a:lstStyle/>
          <a:p>
            <a:pPr marL="274320" indent="-274320" eaLnBrk="1" fontAlgn="auto" hangingPunct="1">
              <a:spcAft>
                <a:spcPts val="0"/>
              </a:spcAft>
              <a:buFont typeface="Wingdings 3"/>
              <a:buChar char=""/>
              <a:defRPr/>
            </a:pPr>
            <a:r>
              <a:rPr lang="en-US" dirty="0" smtClean="0"/>
              <a:t>The Theater probably looked something like this. In 1598 Shakespeare’s company lost their lease on the property, so they took the theater down late one night, stored it for the winter, and rebuilt it in early 1599 as The  Globe, which had a flammable thatched roof. </a:t>
            </a:r>
            <a:endParaRPr lang="en-US" dirty="0"/>
          </a:p>
        </p:txBody>
      </p:sp>
      <p:pic>
        <p:nvPicPr>
          <p:cNvPr id="21509" name="Picture 2" descr="C:\ForbiddenPlanet\web sites\maryadams_net\classpages\shakespeare\handouts\ppt\globe-theatre-pic.jpg"/>
          <p:cNvPicPr>
            <a:picLocks noChangeAspect="1" noChangeArrowheads="1"/>
          </p:cNvPicPr>
          <p:nvPr/>
        </p:nvPicPr>
        <p:blipFill>
          <a:blip r:embed="rId3" cstate="print"/>
          <a:srcRect/>
          <a:stretch>
            <a:fillRect/>
          </a:stretch>
        </p:blipFill>
        <p:spPr bwMode="auto">
          <a:xfrm>
            <a:off x="228600" y="533400"/>
            <a:ext cx="5983288" cy="4572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298</TotalTime>
  <Words>2035</Words>
  <Application>Microsoft Office PowerPoint</Application>
  <PresentationFormat>On-screen Show (4:3)</PresentationFormat>
  <Paragraphs>95</Paragraphs>
  <Slides>20</Slides>
  <Notes>20</Notes>
  <HiddenSlides>0</HiddenSlides>
  <MMClips>7</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Origin</vt:lpstr>
      <vt:lpstr>Early Modern Theater to 1640</vt:lpstr>
      <vt:lpstr>Early theater</vt:lpstr>
      <vt:lpstr>Pageant wagons </vt:lpstr>
      <vt:lpstr>Pageant wagon re-enactment</vt:lpstr>
      <vt:lpstr>Commedia del arte</vt:lpstr>
      <vt:lpstr>Henry VIII</vt:lpstr>
      <vt:lpstr>Bloody Mary 1553-1558</vt:lpstr>
      <vt:lpstr>Professional Acting Companies 1559</vt:lpstr>
      <vt:lpstr>First professional Theater 1576</vt:lpstr>
      <vt:lpstr>Slide 10</vt:lpstr>
      <vt:lpstr>Conventions of Elizabethan Theater</vt:lpstr>
      <vt:lpstr>Conventions, cont’d</vt:lpstr>
      <vt:lpstr>Conventions cont’d</vt:lpstr>
      <vt:lpstr>Conventions, cont’d </vt:lpstr>
      <vt:lpstr>Conventions, cont’d</vt:lpstr>
      <vt:lpstr>Jacobean Drama</vt:lpstr>
      <vt:lpstr>Jonson’s  Masque of Blackness</vt:lpstr>
      <vt:lpstr>End of an era</vt:lpstr>
      <vt:lpstr>Revolution!</vt:lpstr>
      <vt:lpstr>Slide 20</vt:lpstr>
    </vt:vector>
  </TitlesOfParts>
  <Company>Western Carolina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Modern Theater to 1640</dc:title>
  <dc:creator>Mary Adams</dc:creator>
  <cp:lastModifiedBy> </cp:lastModifiedBy>
  <cp:revision>58</cp:revision>
  <dcterms:created xsi:type="dcterms:W3CDTF">2010-02-21T16:31:17Z</dcterms:created>
  <dcterms:modified xsi:type="dcterms:W3CDTF">2010-02-22T00:01:59Z</dcterms:modified>
</cp:coreProperties>
</file>