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3" r:id="rId4"/>
    <p:sldId id="258" r:id="rId5"/>
    <p:sldId id="292" r:id="rId6"/>
    <p:sldId id="293" r:id="rId7"/>
    <p:sldId id="259" r:id="rId8"/>
    <p:sldId id="261" r:id="rId9"/>
    <p:sldId id="260" r:id="rId10"/>
    <p:sldId id="284" r:id="rId11"/>
    <p:sldId id="262" r:id="rId12"/>
    <p:sldId id="263" r:id="rId13"/>
    <p:sldId id="264" r:id="rId14"/>
    <p:sldId id="294" r:id="rId15"/>
    <p:sldId id="285" r:id="rId16"/>
    <p:sldId id="265" r:id="rId17"/>
    <p:sldId id="266" r:id="rId18"/>
    <p:sldId id="287" r:id="rId19"/>
    <p:sldId id="286" r:id="rId20"/>
    <p:sldId id="267" r:id="rId21"/>
    <p:sldId id="288" r:id="rId22"/>
    <p:sldId id="299" r:id="rId23"/>
    <p:sldId id="268" r:id="rId24"/>
    <p:sldId id="269" r:id="rId25"/>
    <p:sldId id="270" r:id="rId26"/>
    <p:sldId id="282" r:id="rId27"/>
    <p:sldId id="280" r:id="rId28"/>
    <p:sldId id="271" r:id="rId29"/>
    <p:sldId id="272" r:id="rId30"/>
    <p:sldId id="273" r:id="rId31"/>
    <p:sldId id="274" r:id="rId32"/>
    <p:sldId id="275" r:id="rId33"/>
    <p:sldId id="276" r:id="rId34"/>
    <p:sldId id="277" r:id="rId35"/>
    <p:sldId id="278" r:id="rId36"/>
    <p:sldId id="295" r:id="rId37"/>
    <p:sldId id="296" r:id="rId38"/>
    <p:sldId id="298" r:id="rId39"/>
    <p:sldId id="281" r:id="rId40"/>
    <p:sldId id="279" r:id="rId41"/>
    <p:sldId id="289" r:id="rId42"/>
    <p:sldId id="290" r:id="rId43"/>
    <p:sldId id="29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293D73-7961-4696-AC7D-348FC3570714}" type="datetimeFigureOut">
              <a:rPr lang="en-US" smtClean="0"/>
              <a:pPr/>
              <a:t>6/27/2018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CF7E3E-DE68-450D-B7ED-33073DEA304D}" type="slidenum">
              <a:rPr lang="en-US" smtClean="0"/>
              <a:pPr/>
              <a:t>‹#›</a:t>
            </a:fld>
            <a:endParaRPr lang="en-US" dirty="0"/>
          </a:p>
        </p:txBody>
      </p:sp>
    </p:spTree>
    <p:extLst>
      <p:ext uri="{BB962C8B-B14F-4D97-AF65-F5344CB8AC3E}">
        <p14:creationId xmlns:p14="http://schemas.microsoft.com/office/powerpoint/2010/main" val="280767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1</a:t>
            </a:fld>
            <a:endParaRPr lang="en-US" dirty="0"/>
          </a:p>
        </p:txBody>
      </p:sp>
    </p:spTree>
    <p:extLst>
      <p:ext uri="{BB962C8B-B14F-4D97-AF65-F5344CB8AC3E}">
        <p14:creationId xmlns:p14="http://schemas.microsoft.com/office/powerpoint/2010/main" val="343569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16</a:t>
            </a:fld>
            <a:endParaRPr lang="en-US" dirty="0"/>
          </a:p>
        </p:txBody>
      </p:sp>
    </p:spTree>
    <p:extLst>
      <p:ext uri="{BB962C8B-B14F-4D97-AF65-F5344CB8AC3E}">
        <p14:creationId xmlns:p14="http://schemas.microsoft.com/office/powerpoint/2010/main" val="143453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17</a:t>
            </a:fld>
            <a:endParaRPr lang="en-US" dirty="0"/>
          </a:p>
        </p:txBody>
      </p:sp>
    </p:spTree>
    <p:extLst>
      <p:ext uri="{BB962C8B-B14F-4D97-AF65-F5344CB8AC3E}">
        <p14:creationId xmlns:p14="http://schemas.microsoft.com/office/powerpoint/2010/main" val="415195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20</a:t>
            </a:fld>
            <a:endParaRPr lang="en-US" dirty="0"/>
          </a:p>
        </p:txBody>
      </p:sp>
    </p:spTree>
    <p:extLst>
      <p:ext uri="{BB962C8B-B14F-4D97-AF65-F5344CB8AC3E}">
        <p14:creationId xmlns:p14="http://schemas.microsoft.com/office/powerpoint/2010/main" val="820042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23</a:t>
            </a:fld>
            <a:endParaRPr lang="en-US" dirty="0"/>
          </a:p>
        </p:txBody>
      </p:sp>
    </p:spTree>
    <p:extLst>
      <p:ext uri="{BB962C8B-B14F-4D97-AF65-F5344CB8AC3E}">
        <p14:creationId xmlns:p14="http://schemas.microsoft.com/office/powerpoint/2010/main" val="84315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24</a:t>
            </a:fld>
            <a:endParaRPr lang="en-US" dirty="0"/>
          </a:p>
        </p:txBody>
      </p:sp>
    </p:spTree>
    <p:extLst>
      <p:ext uri="{BB962C8B-B14F-4D97-AF65-F5344CB8AC3E}">
        <p14:creationId xmlns:p14="http://schemas.microsoft.com/office/powerpoint/2010/main" val="190298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25</a:t>
            </a:fld>
            <a:endParaRPr lang="en-US" dirty="0"/>
          </a:p>
        </p:txBody>
      </p:sp>
    </p:spTree>
    <p:extLst>
      <p:ext uri="{BB962C8B-B14F-4D97-AF65-F5344CB8AC3E}">
        <p14:creationId xmlns:p14="http://schemas.microsoft.com/office/powerpoint/2010/main" val="1523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27</a:t>
            </a:fld>
            <a:endParaRPr lang="en-US" dirty="0"/>
          </a:p>
        </p:txBody>
      </p:sp>
    </p:spTree>
    <p:extLst>
      <p:ext uri="{BB962C8B-B14F-4D97-AF65-F5344CB8AC3E}">
        <p14:creationId xmlns:p14="http://schemas.microsoft.com/office/powerpoint/2010/main" val="145719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28</a:t>
            </a:fld>
            <a:endParaRPr lang="en-US" dirty="0"/>
          </a:p>
        </p:txBody>
      </p:sp>
    </p:spTree>
    <p:extLst>
      <p:ext uri="{BB962C8B-B14F-4D97-AF65-F5344CB8AC3E}">
        <p14:creationId xmlns:p14="http://schemas.microsoft.com/office/powerpoint/2010/main" val="428605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29</a:t>
            </a:fld>
            <a:endParaRPr lang="en-US" dirty="0"/>
          </a:p>
        </p:txBody>
      </p:sp>
    </p:spTree>
    <p:extLst>
      <p:ext uri="{BB962C8B-B14F-4D97-AF65-F5344CB8AC3E}">
        <p14:creationId xmlns:p14="http://schemas.microsoft.com/office/powerpoint/2010/main" val="29273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30</a:t>
            </a:fld>
            <a:endParaRPr lang="en-US" dirty="0"/>
          </a:p>
        </p:txBody>
      </p:sp>
    </p:spTree>
    <p:extLst>
      <p:ext uri="{BB962C8B-B14F-4D97-AF65-F5344CB8AC3E}">
        <p14:creationId xmlns:p14="http://schemas.microsoft.com/office/powerpoint/2010/main" val="318496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2</a:t>
            </a:fld>
            <a:endParaRPr lang="en-US" dirty="0"/>
          </a:p>
        </p:txBody>
      </p:sp>
    </p:spTree>
    <p:extLst>
      <p:ext uri="{BB962C8B-B14F-4D97-AF65-F5344CB8AC3E}">
        <p14:creationId xmlns:p14="http://schemas.microsoft.com/office/powerpoint/2010/main" val="105621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31</a:t>
            </a:fld>
            <a:endParaRPr lang="en-US" dirty="0"/>
          </a:p>
        </p:txBody>
      </p:sp>
    </p:spTree>
    <p:extLst>
      <p:ext uri="{BB962C8B-B14F-4D97-AF65-F5344CB8AC3E}">
        <p14:creationId xmlns:p14="http://schemas.microsoft.com/office/powerpoint/2010/main" val="26220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32</a:t>
            </a:fld>
            <a:endParaRPr lang="en-US" dirty="0"/>
          </a:p>
        </p:txBody>
      </p:sp>
    </p:spTree>
    <p:extLst>
      <p:ext uri="{BB962C8B-B14F-4D97-AF65-F5344CB8AC3E}">
        <p14:creationId xmlns:p14="http://schemas.microsoft.com/office/powerpoint/2010/main" val="348009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33</a:t>
            </a:fld>
            <a:endParaRPr lang="en-US" dirty="0"/>
          </a:p>
        </p:txBody>
      </p:sp>
    </p:spTree>
    <p:extLst>
      <p:ext uri="{BB962C8B-B14F-4D97-AF65-F5344CB8AC3E}">
        <p14:creationId xmlns:p14="http://schemas.microsoft.com/office/powerpoint/2010/main" val="2519267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34</a:t>
            </a:fld>
            <a:endParaRPr lang="en-US" dirty="0"/>
          </a:p>
        </p:txBody>
      </p:sp>
    </p:spTree>
    <p:extLst>
      <p:ext uri="{BB962C8B-B14F-4D97-AF65-F5344CB8AC3E}">
        <p14:creationId xmlns:p14="http://schemas.microsoft.com/office/powerpoint/2010/main" val="126397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35</a:t>
            </a:fld>
            <a:endParaRPr lang="en-US" dirty="0"/>
          </a:p>
        </p:txBody>
      </p:sp>
    </p:spTree>
    <p:extLst>
      <p:ext uri="{BB962C8B-B14F-4D97-AF65-F5344CB8AC3E}">
        <p14:creationId xmlns:p14="http://schemas.microsoft.com/office/powerpoint/2010/main" val="1901385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40</a:t>
            </a:fld>
            <a:endParaRPr lang="en-US" dirty="0"/>
          </a:p>
        </p:txBody>
      </p:sp>
    </p:spTree>
    <p:extLst>
      <p:ext uri="{BB962C8B-B14F-4D97-AF65-F5344CB8AC3E}">
        <p14:creationId xmlns:p14="http://schemas.microsoft.com/office/powerpoint/2010/main" val="147944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4</a:t>
            </a:fld>
            <a:endParaRPr lang="en-US" dirty="0"/>
          </a:p>
        </p:txBody>
      </p:sp>
    </p:spTree>
    <p:extLst>
      <p:ext uri="{BB962C8B-B14F-4D97-AF65-F5344CB8AC3E}">
        <p14:creationId xmlns:p14="http://schemas.microsoft.com/office/powerpoint/2010/main" val="277720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7</a:t>
            </a:fld>
            <a:endParaRPr lang="en-US" dirty="0"/>
          </a:p>
        </p:txBody>
      </p:sp>
    </p:spTree>
    <p:extLst>
      <p:ext uri="{BB962C8B-B14F-4D97-AF65-F5344CB8AC3E}">
        <p14:creationId xmlns:p14="http://schemas.microsoft.com/office/powerpoint/2010/main" val="221219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8</a:t>
            </a:fld>
            <a:endParaRPr lang="en-US" dirty="0"/>
          </a:p>
        </p:txBody>
      </p:sp>
    </p:spTree>
    <p:extLst>
      <p:ext uri="{BB962C8B-B14F-4D97-AF65-F5344CB8AC3E}">
        <p14:creationId xmlns:p14="http://schemas.microsoft.com/office/powerpoint/2010/main" val="136425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9</a:t>
            </a:fld>
            <a:endParaRPr lang="en-US" dirty="0"/>
          </a:p>
        </p:txBody>
      </p:sp>
    </p:spTree>
    <p:extLst>
      <p:ext uri="{BB962C8B-B14F-4D97-AF65-F5344CB8AC3E}">
        <p14:creationId xmlns:p14="http://schemas.microsoft.com/office/powerpoint/2010/main" val="49603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11</a:t>
            </a:fld>
            <a:endParaRPr lang="en-US" dirty="0"/>
          </a:p>
        </p:txBody>
      </p:sp>
    </p:spTree>
    <p:extLst>
      <p:ext uri="{BB962C8B-B14F-4D97-AF65-F5344CB8AC3E}">
        <p14:creationId xmlns:p14="http://schemas.microsoft.com/office/powerpoint/2010/main" val="102140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12</a:t>
            </a:fld>
            <a:endParaRPr lang="en-US" dirty="0"/>
          </a:p>
        </p:txBody>
      </p:sp>
    </p:spTree>
    <p:extLst>
      <p:ext uri="{BB962C8B-B14F-4D97-AF65-F5344CB8AC3E}">
        <p14:creationId xmlns:p14="http://schemas.microsoft.com/office/powerpoint/2010/main" val="423400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F7E3E-DE68-450D-B7ED-33073DEA304D}" type="slidenum">
              <a:rPr lang="en-US" smtClean="0"/>
              <a:pPr/>
              <a:t>13</a:t>
            </a:fld>
            <a:endParaRPr lang="en-US" dirty="0"/>
          </a:p>
        </p:txBody>
      </p:sp>
    </p:spTree>
    <p:extLst>
      <p:ext uri="{BB962C8B-B14F-4D97-AF65-F5344CB8AC3E}">
        <p14:creationId xmlns:p14="http://schemas.microsoft.com/office/powerpoint/2010/main" val="189696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2C2A5-F114-4063-8CEA-268000184011}" type="datetimeFigureOut">
              <a:rPr lang="en-US" smtClean="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F6F04A-A724-4584-B13B-D89EBA9E58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2C2A5-F114-4063-8CEA-268000184011}" type="datetimeFigureOut">
              <a:rPr lang="en-US" smtClean="0"/>
              <a:pPr/>
              <a:t>6/27/2018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F04A-A724-4584-B13B-D89EBA9E58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heatlantic.com/politics/archive/2018/06/romans-13/56291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hotoforum.ru/f/photo/000/316/316034_14.jpg"/>
          <p:cNvPicPr>
            <a:picLocks noChangeAspect="1" noChangeArrowheads="1"/>
          </p:cNvPicPr>
          <p:nvPr/>
        </p:nvPicPr>
        <p:blipFill>
          <a:blip r:embed="rId3" cstate="print"/>
          <a:srcRect/>
          <a:stretch>
            <a:fillRect/>
          </a:stretch>
        </p:blipFill>
        <p:spPr bwMode="auto">
          <a:xfrm>
            <a:off x="4191000" y="228600"/>
            <a:ext cx="4743450" cy="6334125"/>
          </a:xfrm>
          <a:prstGeom prst="rect">
            <a:avLst/>
          </a:prstGeom>
          <a:noFill/>
          <a:effectLst>
            <a:outerShdw blurRad="50800" dist="101600" dir="8100000" algn="tr" rotWithShape="0">
              <a:prstClr val="black">
                <a:alpha val="40000"/>
              </a:prstClr>
            </a:outerShdw>
          </a:effectLst>
        </p:spPr>
      </p:pic>
      <p:sp>
        <p:nvSpPr>
          <p:cNvPr id="2" name="Title 1"/>
          <p:cNvSpPr>
            <a:spLocks noGrp="1"/>
          </p:cNvSpPr>
          <p:nvPr>
            <p:ph type="ctrTitle"/>
          </p:nvPr>
        </p:nvSpPr>
        <p:spPr>
          <a:xfrm>
            <a:off x="342900" y="825501"/>
            <a:ext cx="3352800" cy="2838450"/>
          </a:xfrm>
        </p:spPr>
        <p:txBody>
          <a:bodyPr/>
          <a:lstStyle/>
          <a:p>
            <a:r>
              <a:rPr lang="en-US" dirty="0">
                <a:latin typeface="Algerian" panose="04020705040A02060702" pitchFamily="82" charset="0"/>
              </a:rPr>
              <a:t>586 BCE and After: </a:t>
            </a:r>
          </a:p>
        </p:txBody>
      </p:sp>
      <p:sp>
        <p:nvSpPr>
          <p:cNvPr id="3" name="Subtitle 2"/>
          <p:cNvSpPr>
            <a:spLocks noGrp="1"/>
          </p:cNvSpPr>
          <p:nvPr>
            <p:ph type="subTitle" idx="1"/>
          </p:nvPr>
        </p:nvSpPr>
        <p:spPr>
          <a:xfrm>
            <a:off x="457200" y="3860800"/>
            <a:ext cx="3124200" cy="1752600"/>
          </a:xfrm>
        </p:spPr>
        <p:txBody>
          <a:bodyPr>
            <a:normAutofit/>
          </a:bodyPr>
          <a:lstStyle/>
          <a:p>
            <a:r>
              <a:rPr lang="en-US" dirty="0">
                <a:solidFill>
                  <a:schemeClr val="tx1"/>
                </a:solidFill>
              </a:rPr>
              <a:t>The World that Created the Bible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5472"/>
            <a:ext cx="291969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Terms to know</a:t>
            </a:r>
          </a:p>
        </p:txBody>
      </p:sp>
      <p:sp>
        <p:nvSpPr>
          <p:cNvPr id="3" name="TextBox 2"/>
          <p:cNvSpPr txBox="1"/>
          <p:nvPr/>
        </p:nvSpPr>
        <p:spPr>
          <a:xfrm>
            <a:off x="1728591" y="774700"/>
            <a:ext cx="7200389" cy="1754326"/>
          </a:xfrm>
          <a:prstGeom prst="rect">
            <a:avLst/>
          </a:prstGeom>
          <a:solidFill>
            <a:schemeClr val="accent4">
              <a:lumMod val="20000"/>
              <a:lumOff val="80000"/>
            </a:schemeClr>
          </a:solidFill>
        </p:spPr>
        <p:txBody>
          <a:bodyPr wrap="square" rtlCol="0">
            <a:spAutoFit/>
          </a:bodyPr>
          <a:lstStyle/>
          <a:p>
            <a:r>
              <a:rPr lang="en-US" dirty="0"/>
              <a:t>“God” in our English bibles is a translation of El or other local variations of El: El Shaddai (God almighty), Elohim (sons of God), El Elyon (God of the mountain), El Roi (God of seeing or God who sees), etc. El was the Canaanite God’s name, but it was also a generic term for deity. Some early biblical writers use his name exclusively when discussing the deity’s activity before Moses. </a:t>
            </a:r>
          </a:p>
        </p:txBody>
      </p:sp>
      <p:sp>
        <p:nvSpPr>
          <p:cNvPr id="4" name="TextBox 3"/>
          <p:cNvSpPr txBox="1"/>
          <p:nvPr/>
        </p:nvSpPr>
        <p:spPr>
          <a:xfrm>
            <a:off x="533399" y="774700"/>
            <a:ext cx="1095523" cy="369332"/>
          </a:xfrm>
          <a:prstGeom prst="rect">
            <a:avLst/>
          </a:prstGeom>
          <a:noFill/>
        </p:spPr>
        <p:txBody>
          <a:bodyPr wrap="square" rtlCol="0">
            <a:spAutoFit/>
          </a:bodyPr>
          <a:lstStyle/>
          <a:p>
            <a:r>
              <a:rPr lang="en-US" b="1" dirty="0">
                <a:solidFill>
                  <a:srgbClr val="FF0000"/>
                </a:solidFill>
              </a:rPr>
              <a:t>El</a:t>
            </a:r>
            <a:r>
              <a:rPr lang="en-US" dirty="0">
                <a:solidFill>
                  <a:srgbClr val="FF0000"/>
                </a:solidFill>
              </a:rPr>
              <a:t> </a:t>
            </a:r>
            <a:r>
              <a:rPr lang="en-US" dirty="0"/>
              <a:t>or</a:t>
            </a:r>
            <a:r>
              <a:rPr lang="en-US" dirty="0">
                <a:solidFill>
                  <a:srgbClr val="FF0000"/>
                </a:solidFill>
              </a:rPr>
              <a:t> </a:t>
            </a:r>
            <a:r>
              <a:rPr lang="en-US" b="1" dirty="0">
                <a:solidFill>
                  <a:srgbClr val="FF0000"/>
                </a:solidFill>
              </a:rPr>
              <a:t>God</a:t>
            </a:r>
          </a:p>
        </p:txBody>
      </p:sp>
      <p:sp>
        <p:nvSpPr>
          <p:cNvPr id="5" name="TextBox 4"/>
          <p:cNvSpPr txBox="1"/>
          <p:nvPr/>
        </p:nvSpPr>
        <p:spPr>
          <a:xfrm>
            <a:off x="1717354" y="2616200"/>
            <a:ext cx="7045646" cy="1477328"/>
          </a:xfrm>
          <a:prstGeom prst="rect">
            <a:avLst/>
          </a:prstGeom>
          <a:solidFill>
            <a:schemeClr val="bg2">
              <a:lumMod val="90000"/>
            </a:schemeClr>
          </a:solidFill>
        </p:spPr>
        <p:txBody>
          <a:bodyPr wrap="square" rtlCol="0">
            <a:spAutoFit/>
          </a:bodyPr>
          <a:lstStyle/>
          <a:p>
            <a:r>
              <a:rPr lang="en-US" dirty="0"/>
              <a:t>This name, written as the Tetragrammaton YHWH and once mispronounced Jehovah, is the name God reveals to Moses. Though redactors (editors) of the bible merged Yahweh and El, some scholars think they were once separate gods.  Yahweh is translated as “Lord” in our English bibles. </a:t>
            </a:r>
          </a:p>
        </p:txBody>
      </p:sp>
      <p:sp>
        <p:nvSpPr>
          <p:cNvPr id="6" name="TextBox 5"/>
          <p:cNvSpPr txBox="1"/>
          <p:nvPr/>
        </p:nvSpPr>
        <p:spPr>
          <a:xfrm>
            <a:off x="533400" y="2627869"/>
            <a:ext cx="1091562" cy="1200329"/>
          </a:xfrm>
          <a:prstGeom prst="rect">
            <a:avLst/>
          </a:prstGeom>
          <a:noFill/>
        </p:spPr>
        <p:txBody>
          <a:bodyPr wrap="square" rtlCol="0">
            <a:spAutoFit/>
          </a:bodyPr>
          <a:lstStyle/>
          <a:p>
            <a:r>
              <a:rPr lang="en-US" b="1" dirty="0">
                <a:solidFill>
                  <a:srgbClr val="FF0000"/>
                </a:solidFill>
              </a:rPr>
              <a:t>Yahweh</a:t>
            </a:r>
            <a:r>
              <a:rPr lang="en-US" dirty="0"/>
              <a:t> or </a:t>
            </a:r>
          </a:p>
          <a:p>
            <a:r>
              <a:rPr lang="en-US" b="1" dirty="0">
                <a:solidFill>
                  <a:srgbClr val="FF0000"/>
                </a:solidFill>
              </a:rPr>
              <a:t>Lord</a:t>
            </a:r>
            <a:br>
              <a:rPr lang="en-US" dirty="0"/>
            </a:br>
            <a:endParaRPr lang="en-US" dirty="0"/>
          </a:p>
        </p:txBody>
      </p:sp>
      <p:sp>
        <p:nvSpPr>
          <p:cNvPr id="7" name="TextBox 6"/>
          <p:cNvSpPr txBox="1"/>
          <p:nvPr/>
        </p:nvSpPr>
        <p:spPr>
          <a:xfrm>
            <a:off x="457200" y="5257800"/>
            <a:ext cx="1275348" cy="369332"/>
          </a:xfrm>
          <a:prstGeom prst="rect">
            <a:avLst/>
          </a:prstGeom>
          <a:noFill/>
        </p:spPr>
        <p:txBody>
          <a:bodyPr wrap="square" rtlCol="0">
            <a:spAutoFit/>
          </a:bodyPr>
          <a:lstStyle/>
          <a:p>
            <a:r>
              <a:rPr lang="en-US" b="1" dirty="0">
                <a:solidFill>
                  <a:srgbClr val="FF0000"/>
                </a:solidFill>
              </a:rPr>
              <a:t>Redactor</a:t>
            </a:r>
          </a:p>
        </p:txBody>
      </p:sp>
      <p:sp>
        <p:nvSpPr>
          <p:cNvPr id="8" name="TextBox 7"/>
          <p:cNvSpPr txBox="1"/>
          <p:nvPr/>
        </p:nvSpPr>
        <p:spPr>
          <a:xfrm>
            <a:off x="1687072" y="5228272"/>
            <a:ext cx="7152128" cy="1477328"/>
          </a:xfrm>
          <a:prstGeom prst="rect">
            <a:avLst/>
          </a:prstGeom>
          <a:solidFill>
            <a:schemeClr val="bg2">
              <a:lumMod val="90000"/>
            </a:schemeClr>
          </a:solidFill>
        </p:spPr>
        <p:txBody>
          <a:bodyPr wrap="square" rtlCol="0">
            <a:spAutoFit/>
          </a:bodyPr>
          <a:lstStyle/>
          <a:p>
            <a:r>
              <a:rPr lang="en-US" dirty="0"/>
              <a:t>Scholars think redactors (or editors) merged multiple biblical stories or pieces of stories to form the Torah (first five books of bible), which in 586 was virtually synonymous with the bible. These stories were from different regions and traditions, so redactors “harmonized” the versions to make them fit together. </a:t>
            </a:r>
          </a:p>
        </p:txBody>
      </p:sp>
      <p:sp>
        <p:nvSpPr>
          <p:cNvPr id="10" name="TextBox 9"/>
          <p:cNvSpPr txBox="1"/>
          <p:nvPr/>
        </p:nvSpPr>
        <p:spPr>
          <a:xfrm>
            <a:off x="533400" y="4200267"/>
            <a:ext cx="598241" cy="369332"/>
          </a:xfrm>
          <a:prstGeom prst="rect">
            <a:avLst/>
          </a:prstGeom>
          <a:noFill/>
        </p:spPr>
        <p:txBody>
          <a:bodyPr wrap="none" rtlCol="0">
            <a:spAutoFit/>
          </a:bodyPr>
          <a:lstStyle/>
          <a:p>
            <a:r>
              <a:rPr lang="en-US" b="1" dirty="0">
                <a:solidFill>
                  <a:srgbClr val="FF0000"/>
                </a:solidFill>
              </a:rPr>
              <a:t>Baal</a:t>
            </a:r>
          </a:p>
        </p:txBody>
      </p:sp>
      <p:sp>
        <p:nvSpPr>
          <p:cNvPr id="11" name="TextBox 10"/>
          <p:cNvSpPr txBox="1"/>
          <p:nvPr/>
        </p:nvSpPr>
        <p:spPr>
          <a:xfrm>
            <a:off x="1687072" y="4200267"/>
            <a:ext cx="7045070" cy="923330"/>
          </a:xfrm>
          <a:prstGeom prst="rect">
            <a:avLst/>
          </a:prstGeom>
          <a:solidFill>
            <a:schemeClr val="accent4">
              <a:lumMod val="20000"/>
              <a:lumOff val="80000"/>
            </a:schemeClr>
          </a:solidFill>
        </p:spPr>
        <p:txBody>
          <a:bodyPr wrap="none" rtlCol="0">
            <a:spAutoFit/>
          </a:bodyPr>
          <a:lstStyle/>
          <a:p>
            <a:r>
              <a:rPr lang="en-US" dirty="0"/>
              <a:t>Baal (</a:t>
            </a:r>
            <a:r>
              <a:rPr lang="en-US" dirty="0" err="1"/>
              <a:t>Bel</a:t>
            </a:r>
            <a:r>
              <a:rPr lang="en-US" dirty="0"/>
              <a:t>), or “Lord” a variant version of El (his son in some traditions), </a:t>
            </a:r>
          </a:p>
          <a:p>
            <a:r>
              <a:rPr lang="en-US" dirty="0"/>
              <a:t>gained prominence in the north. Josiah worked to eradicate Baal and </a:t>
            </a:r>
          </a:p>
          <a:p>
            <a:r>
              <a:rPr lang="en-US" dirty="0" err="1"/>
              <a:t>Asherah</a:t>
            </a:r>
            <a:r>
              <a:rPr lang="en-US" dirty="0"/>
              <a:t>, </a:t>
            </a:r>
            <a:r>
              <a:rPr lang="en-US" dirty="0" err="1"/>
              <a:t>El’s</a:t>
            </a:r>
            <a:r>
              <a:rPr lang="en-US" dirty="0"/>
              <a:t> consort. Baal, El, and Yahweh were all represented by a bull. </a:t>
            </a:r>
          </a:p>
        </p:txBody>
      </p:sp>
    </p:spTree>
    <p:extLst>
      <p:ext uri="{BB962C8B-B14F-4D97-AF65-F5344CB8AC3E}">
        <p14:creationId xmlns:p14="http://schemas.microsoft.com/office/powerpoint/2010/main" val="303194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248400" cy="1143000"/>
          </a:xfrm>
        </p:spPr>
        <p:txBody>
          <a:bodyPr>
            <a:normAutofit fontScale="90000"/>
          </a:bodyPr>
          <a:lstStyle/>
          <a:p>
            <a:r>
              <a:rPr lang="en-US" dirty="0">
                <a:effectLst>
                  <a:outerShdw blurRad="38100" dist="38100" dir="2700000" algn="tl">
                    <a:srgbClr val="000000">
                      <a:alpha val="43137"/>
                    </a:srgbClr>
                  </a:outerShdw>
                </a:effectLst>
              </a:rPr>
              <a:t>What else happened in 586?</a:t>
            </a:r>
          </a:p>
        </p:txBody>
      </p:sp>
      <p:sp>
        <p:nvSpPr>
          <p:cNvPr id="3" name="Content Placeholder 2"/>
          <p:cNvSpPr>
            <a:spLocks noGrp="1"/>
          </p:cNvSpPr>
          <p:nvPr>
            <p:ph idx="1"/>
          </p:nvPr>
        </p:nvSpPr>
        <p:spPr>
          <a:xfrm>
            <a:off x="152400" y="927100"/>
            <a:ext cx="5796038" cy="5930900"/>
          </a:xfrm>
        </p:spPr>
        <p:txBody>
          <a:bodyPr>
            <a:normAutofit fontScale="92500" lnSpcReduction="20000"/>
          </a:bodyPr>
          <a:lstStyle/>
          <a:p>
            <a:r>
              <a:rPr lang="en-US" dirty="0"/>
              <a:t>Franks and Saxons inhabited the Germanic region</a:t>
            </a:r>
          </a:p>
          <a:p>
            <a:r>
              <a:rPr lang="en-US" dirty="0"/>
              <a:t>Limited democracy in Athens, Greece; 1</a:t>
            </a:r>
            <a:r>
              <a:rPr lang="en-US" baseline="30000" dirty="0"/>
              <a:t>st</a:t>
            </a:r>
            <a:r>
              <a:rPr lang="en-US" dirty="0"/>
              <a:t> great western philosopher, </a:t>
            </a:r>
            <a:r>
              <a:rPr lang="en-US" b="1" dirty="0"/>
              <a:t>Anaximenes, </a:t>
            </a:r>
            <a:r>
              <a:rPr lang="en-US" dirty="0"/>
              <a:t>declared water the basis of all matter; and the great mathematician Pythagoras preached about the “transmigration of souls.”</a:t>
            </a:r>
          </a:p>
          <a:p>
            <a:r>
              <a:rPr lang="en-US" dirty="0"/>
              <a:t>35-yr old Nepalese aristocrat </a:t>
            </a:r>
            <a:r>
              <a:rPr lang="en-US" b="1" dirty="0"/>
              <a:t>Siddhartha Gautama</a:t>
            </a:r>
            <a:r>
              <a:rPr lang="en-US" dirty="0"/>
              <a:t> founds Buddhism (top right picture)</a:t>
            </a:r>
          </a:p>
          <a:p>
            <a:r>
              <a:rPr lang="en-US" dirty="0"/>
              <a:t>Confucius is active in China (bottom photo). </a:t>
            </a:r>
          </a:p>
          <a:p>
            <a:endParaRPr lang="en-US" dirty="0"/>
          </a:p>
          <a:p>
            <a:endParaRPr lang="en-US" dirty="0"/>
          </a:p>
        </p:txBody>
      </p:sp>
      <p:pic>
        <p:nvPicPr>
          <p:cNvPr id="3076" name="Picture 4" descr="https://pbs.twimg.com/profile_images/2488890065/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096" y="838200"/>
            <a:ext cx="2700604" cy="2711450"/>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http://www.confuciusquotes.com/artwork/confucius-ogim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1014" y="3937000"/>
            <a:ext cx="2692399" cy="2692399"/>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effectLst>
                  <a:outerShdw blurRad="38100" dist="38100" dir="2700000" algn="tl">
                    <a:srgbClr val="000000">
                      <a:alpha val="43137"/>
                    </a:srgbClr>
                  </a:outerShdw>
                </a:effectLst>
              </a:rPr>
              <a:t>Why was 586 important? Literacy</a:t>
            </a:r>
          </a:p>
        </p:txBody>
      </p:sp>
      <p:sp>
        <p:nvSpPr>
          <p:cNvPr id="3" name="Content Placeholder 2"/>
          <p:cNvSpPr>
            <a:spLocks noGrp="1"/>
          </p:cNvSpPr>
          <p:nvPr>
            <p:ph idx="1"/>
          </p:nvPr>
        </p:nvSpPr>
        <p:spPr>
          <a:xfrm>
            <a:off x="152400" y="1066800"/>
            <a:ext cx="5715000" cy="3873500"/>
          </a:xfrm>
        </p:spPr>
        <p:txBody>
          <a:bodyPr>
            <a:normAutofit fontScale="70000" lnSpcReduction="20000"/>
          </a:bodyPr>
          <a:lstStyle/>
          <a:p>
            <a:r>
              <a:rPr lang="en-US" dirty="0"/>
              <a:t>The exile and the post-exile Persian and Greek (or “Second Temple”) period was when the core of the bible (the Torah) and some history books were written in final form. They were completed by around 530 or a bit after. </a:t>
            </a:r>
          </a:p>
          <a:p>
            <a:r>
              <a:rPr lang="en-US" dirty="0"/>
              <a:t>Many of the Prophecies and Writings also were inspired by these events. The exile author Ezekiel was one of the first to write his own story down, and Lamentations, which mourns the Babylonian invasion, was set down soon after composition. </a:t>
            </a:r>
          </a:p>
        </p:txBody>
      </p:sp>
      <p:pic>
        <p:nvPicPr>
          <p:cNvPr id="34818" name="Picture 2" descr="http://www.skeptic.com/eskeptic/05-07-28images/Vision-of-Ezekiel.jpg"/>
          <p:cNvPicPr>
            <a:picLocks noChangeAspect="1" noChangeArrowheads="1"/>
          </p:cNvPicPr>
          <p:nvPr/>
        </p:nvPicPr>
        <p:blipFill>
          <a:blip r:embed="rId3" cstate="print"/>
          <a:srcRect/>
          <a:stretch>
            <a:fillRect/>
          </a:stretch>
        </p:blipFill>
        <p:spPr bwMode="auto">
          <a:xfrm>
            <a:off x="5981700" y="1135063"/>
            <a:ext cx="3048000" cy="3048000"/>
          </a:xfrm>
          <a:prstGeom prst="rect">
            <a:avLst/>
          </a:prstGeom>
          <a:noFill/>
          <a:effectLst>
            <a:outerShdw blurRad="50800" dist="63500" dir="2700000" algn="tl" rotWithShape="0">
              <a:prstClr val="black">
                <a:alpha val="40000"/>
              </a:prstClr>
            </a:outerShdw>
          </a:effectLst>
        </p:spPr>
      </p:pic>
      <p:sp>
        <p:nvSpPr>
          <p:cNvPr id="4" name="AutoShape 2" descr="Image result for biblical scro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92617" y="4617483"/>
            <a:ext cx="4733925" cy="2092881"/>
          </a:xfrm>
          <a:prstGeom prst="rect">
            <a:avLst/>
          </a:prstGeom>
          <a:solidFill>
            <a:schemeClr val="accent4">
              <a:lumMod val="20000"/>
              <a:lumOff val="80000"/>
            </a:schemeClr>
          </a:solidFill>
        </p:spPr>
        <p:txBody>
          <a:bodyPr wrap="square" rtlCol="0">
            <a:spAutoFit/>
          </a:bodyPr>
          <a:lstStyle/>
          <a:p>
            <a:pPr lvl="1"/>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Before 649-530, the temple had archives, records, collections of sayings, but most stories in the bible we know now were oral legends and folktales existing in several different versions. </a:t>
            </a:r>
          </a:p>
          <a:p>
            <a:endParaRPr lang="en-US" dirty="0"/>
          </a:p>
        </p:txBody>
      </p:sp>
      <p:pic>
        <p:nvPicPr>
          <p:cNvPr id="4100" name="Picture 4" descr="http://campusdata.uark.edu/resources/images/articles/2014-06-11_10-56-02-AMisaiah-scro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759" y="4335464"/>
            <a:ext cx="4377241" cy="2273300"/>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792162"/>
          </a:xfrm>
        </p:spPr>
        <p:txBody>
          <a:bodyPr/>
          <a:lstStyle/>
          <a:p>
            <a:r>
              <a:rPr lang="en-US" dirty="0">
                <a:effectLst>
                  <a:outerShdw blurRad="38100" dist="38100" dir="2700000" algn="tl">
                    <a:srgbClr val="000000">
                      <a:alpha val="43137"/>
                    </a:srgbClr>
                  </a:outerShdw>
                </a:effectLst>
              </a:rPr>
              <a:t>586: The Impact of Exile</a:t>
            </a:r>
          </a:p>
        </p:txBody>
      </p:sp>
      <p:sp>
        <p:nvSpPr>
          <p:cNvPr id="3" name="Content Placeholder 2"/>
          <p:cNvSpPr>
            <a:spLocks noGrp="1"/>
          </p:cNvSpPr>
          <p:nvPr>
            <p:ph idx="1"/>
          </p:nvPr>
        </p:nvSpPr>
        <p:spPr>
          <a:xfrm>
            <a:off x="2895600" y="1143000"/>
            <a:ext cx="5943600" cy="5334000"/>
          </a:xfrm>
        </p:spPr>
        <p:txBody>
          <a:bodyPr>
            <a:normAutofit fontScale="77500" lnSpcReduction="20000"/>
          </a:bodyPr>
          <a:lstStyle/>
          <a:p>
            <a:r>
              <a:rPr lang="en-US" dirty="0"/>
              <a:t>When the Jerusalem Temple was destroyed, most records were lost too. In exile, priests and scribes reconstructed old stories, invented others, and saw the importance of having a permanent collection. But the canon had many more books than the Hebrew bible has today, and was not finally closed until first century CE.</a:t>
            </a:r>
          </a:p>
          <a:p>
            <a:r>
              <a:rPr lang="en-US" dirty="0"/>
              <a:t>Because most texts were composed or finished post-exile, they reflect post-exile concerns: </a:t>
            </a:r>
            <a:r>
              <a:rPr lang="en-US" b="1" i="1" dirty="0"/>
              <a:t>a sense of homelessness, a covenant that is permanently postponed, and an identity defined by exclusion, separation, and ethnic and cultural purity</a:t>
            </a:r>
            <a:r>
              <a:rPr lang="en-US" dirty="0"/>
              <a:t>. </a:t>
            </a:r>
          </a:p>
        </p:txBody>
      </p:sp>
      <p:pic>
        <p:nvPicPr>
          <p:cNvPr id="32770" name="Picture 2" descr="http://www.spiritual-paintings.com/image-files/masaccio-adam-eve.jpg"/>
          <p:cNvPicPr>
            <a:picLocks noChangeAspect="1" noChangeArrowheads="1"/>
          </p:cNvPicPr>
          <p:nvPr/>
        </p:nvPicPr>
        <p:blipFill>
          <a:blip r:embed="rId3" cstate="print"/>
          <a:srcRect/>
          <a:stretch>
            <a:fillRect/>
          </a:stretch>
        </p:blipFill>
        <p:spPr bwMode="auto">
          <a:xfrm>
            <a:off x="304800" y="228601"/>
            <a:ext cx="1981200" cy="5269993"/>
          </a:xfrm>
          <a:prstGeom prst="rect">
            <a:avLst/>
          </a:prstGeom>
          <a:noFill/>
          <a:effectLst>
            <a:outerShdw blurRad="50800" dist="63500" dir="2700000" algn="tl" rotWithShape="0">
              <a:prstClr val="black">
                <a:alpha val="40000"/>
              </a:prstClr>
            </a:outerShdw>
          </a:effectLst>
        </p:spPr>
      </p:pic>
      <p:sp>
        <p:nvSpPr>
          <p:cNvPr id="4" name="TextBox 3"/>
          <p:cNvSpPr txBox="1"/>
          <p:nvPr/>
        </p:nvSpPr>
        <p:spPr>
          <a:xfrm>
            <a:off x="222338" y="5652349"/>
            <a:ext cx="2438400" cy="1169551"/>
          </a:xfrm>
          <a:prstGeom prst="rect">
            <a:avLst/>
          </a:prstGeom>
          <a:noFill/>
        </p:spPr>
        <p:txBody>
          <a:bodyPr wrap="square" rtlCol="0">
            <a:spAutoFit/>
          </a:bodyPr>
          <a:lstStyle/>
          <a:p>
            <a:r>
              <a:rPr lang="en-US" sz="1400" dirty="0"/>
              <a:t>This is a picture of Adam and Eve expelled from Eden (Masaccio). This </a:t>
            </a:r>
            <a:r>
              <a:rPr lang="en-US" sz="1400"/>
              <a:t>expulsion became one </a:t>
            </a:r>
            <a:r>
              <a:rPr lang="en-US" sz="1400" dirty="0"/>
              <a:t>metaphor for post-exile life.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551"/>
            <a:ext cx="8229600" cy="1143000"/>
          </a:xfrm>
        </p:spPr>
        <p:txBody>
          <a:bodyPr/>
          <a:lstStyle/>
          <a:p>
            <a:r>
              <a:rPr lang="en-US" dirty="0"/>
              <a:t>What are some post-exile themes?</a:t>
            </a:r>
          </a:p>
        </p:txBody>
      </p:sp>
      <p:sp>
        <p:nvSpPr>
          <p:cNvPr id="3" name="Content Placeholder 2"/>
          <p:cNvSpPr>
            <a:spLocks noGrp="1"/>
          </p:cNvSpPr>
          <p:nvPr>
            <p:ph sz="half" idx="1"/>
          </p:nvPr>
        </p:nvSpPr>
        <p:spPr>
          <a:xfrm>
            <a:off x="457200" y="836758"/>
            <a:ext cx="4038600" cy="5658928"/>
          </a:xfrm>
        </p:spPr>
        <p:txBody>
          <a:bodyPr>
            <a:normAutofit fontScale="62500" lnSpcReduction="20000"/>
          </a:bodyPr>
          <a:lstStyle/>
          <a:p>
            <a:pPr lvl="0"/>
            <a:r>
              <a:rPr lang="en-US" dirty="0"/>
              <a:t>The meaning of homeland, homelessness and exile (including stories or episodes in Genesis, Exodus, and Deuteronomy that end outside the promised land)</a:t>
            </a:r>
          </a:p>
          <a:p>
            <a:pPr lvl="0"/>
            <a:r>
              <a:rPr lang="en-US" dirty="0"/>
              <a:t>The idea of boundary crossing or liminal space—being a stranger (“</a:t>
            </a:r>
            <a:r>
              <a:rPr lang="en-US" dirty="0" err="1"/>
              <a:t>hapiru</a:t>
            </a:r>
            <a:r>
              <a:rPr lang="en-US" dirty="0"/>
              <a:t>” or Hebrew) in a foreign land, living in two worlds or classes, or living on the boundaries of a society</a:t>
            </a:r>
          </a:p>
          <a:p>
            <a:pPr lvl="0"/>
            <a:r>
              <a:rPr lang="en-US" dirty="0"/>
              <a:t>God’s promises to the patriarchs, and God’s deferment and delay in fulfilling them (as evidenced by the way the Hebrew bible ends, with the temple forever about to be rebuilt)</a:t>
            </a:r>
          </a:p>
          <a:p>
            <a:pPr lvl="0"/>
            <a:r>
              <a:rPr lang="en-US" dirty="0"/>
              <a:t>The relationship between Israel and the rest of the world (“the nations”)—separation or assimilation?</a:t>
            </a:r>
          </a:p>
          <a:p>
            <a:endParaRPr lang="en-US" dirty="0"/>
          </a:p>
        </p:txBody>
      </p:sp>
      <p:sp>
        <p:nvSpPr>
          <p:cNvPr id="4" name="Content Placeholder 3"/>
          <p:cNvSpPr>
            <a:spLocks noGrp="1"/>
          </p:cNvSpPr>
          <p:nvPr>
            <p:ph sz="half" idx="2"/>
          </p:nvPr>
        </p:nvSpPr>
        <p:spPr>
          <a:xfrm>
            <a:off x="4648200" y="836758"/>
            <a:ext cx="4038600" cy="5375665"/>
          </a:xfrm>
        </p:spPr>
        <p:txBody>
          <a:bodyPr>
            <a:normAutofit fontScale="62500" lnSpcReduction="20000"/>
          </a:bodyPr>
          <a:lstStyle/>
          <a:p>
            <a:pPr lvl="0"/>
            <a:r>
              <a:rPr lang="en-US" dirty="0"/>
              <a:t>Despite the bible’s aniconism, the “physical nature” of Yahweh/El and the way Yahweh/El appears to human beings</a:t>
            </a:r>
          </a:p>
          <a:p>
            <a:pPr lvl="0"/>
            <a:r>
              <a:rPr lang="en-US" dirty="0"/>
              <a:t>The role of women of valor (</a:t>
            </a:r>
            <a:r>
              <a:rPr lang="en-US" i="1" dirty="0" err="1"/>
              <a:t>Eishes</a:t>
            </a:r>
            <a:r>
              <a:rPr lang="en-US" i="1" dirty="0"/>
              <a:t> </a:t>
            </a:r>
            <a:r>
              <a:rPr lang="en-US" i="1" dirty="0" err="1"/>
              <a:t>Chayil</a:t>
            </a:r>
            <a:r>
              <a:rPr lang="en-US" dirty="0"/>
              <a:t>): family, and community in the survival of the post-exile vassal kingdom</a:t>
            </a:r>
          </a:p>
          <a:p>
            <a:pPr lvl="0"/>
            <a:r>
              <a:rPr lang="en-US" dirty="0"/>
              <a:t>The question of who should have access to information about God—chosen patriarchs; kings (David, Saul, Solomon); Prophets (Samuel, Moses, Deborah, Elijah, Miriam, Nathan); Priests (Aaron, Priestly writer); the community at large (Ezra/Nehemiah), or individuals through prayer or vision (apocryphal writings of Esther and Tobit plus apocalyptic writings like Daniel) </a:t>
            </a:r>
          </a:p>
          <a:p>
            <a:pPr lvl="0"/>
            <a:r>
              <a:rPr lang="en-US" dirty="0"/>
              <a:t>The reason for and nature of suffering, including the exile itself</a:t>
            </a:r>
          </a:p>
          <a:p>
            <a:endParaRPr lang="en-US" dirty="0"/>
          </a:p>
        </p:txBody>
      </p:sp>
    </p:spTree>
    <p:extLst>
      <p:ext uri="{BB962C8B-B14F-4D97-AF65-F5344CB8AC3E}">
        <p14:creationId xmlns:p14="http://schemas.microsoft.com/office/powerpoint/2010/main" val="50201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4100" y="101434"/>
            <a:ext cx="263040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Terms to know</a:t>
            </a:r>
          </a:p>
        </p:txBody>
      </p:sp>
      <p:sp>
        <p:nvSpPr>
          <p:cNvPr id="3" name="TextBox 2"/>
          <p:cNvSpPr txBox="1"/>
          <p:nvPr/>
        </p:nvSpPr>
        <p:spPr>
          <a:xfrm>
            <a:off x="2297801" y="812800"/>
            <a:ext cx="6157619" cy="2031325"/>
          </a:xfrm>
          <a:prstGeom prst="rect">
            <a:avLst/>
          </a:prstGeom>
          <a:solidFill>
            <a:schemeClr val="accent4">
              <a:lumMod val="20000"/>
              <a:lumOff val="80000"/>
            </a:schemeClr>
          </a:solidFill>
        </p:spPr>
        <p:txBody>
          <a:bodyPr wrap="square" rtlCol="0">
            <a:spAutoFit/>
          </a:bodyPr>
          <a:lstStyle/>
          <a:p>
            <a:r>
              <a:rPr lang="en-US" dirty="0"/>
              <a:t>What Christians call The Pentateuch, The Torah means Law or Instruction. It is the first five books of bible, and it may contain elements by many authors. But the post-exile writers who reconstructed it filled it with post-exile concerns: </a:t>
            </a:r>
            <a:r>
              <a:rPr lang="en-US" i="1" dirty="0"/>
              <a:t>a sense of homelessness, a covenant that is permanently postponed, &amp; an identity defined by exclusion, separation, and ethnic and cultural purity. </a:t>
            </a:r>
          </a:p>
        </p:txBody>
      </p:sp>
      <p:sp>
        <p:nvSpPr>
          <p:cNvPr id="4" name="TextBox 3"/>
          <p:cNvSpPr txBox="1"/>
          <p:nvPr/>
        </p:nvSpPr>
        <p:spPr>
          <a:xfrm>
            <a:off x="685800" y="812800"/>
            <a:ext cx="715902" cy="369332"/>
          </a:xfrm>
          <a:prstGeom prst="rect">
            <a:avLst/>
          </a:prstGeom>
          <a:noFill/>
        </p:spPr>
        <p:txBody>
          <a:bodyPr wrap="none" rtlCol="0">
            <a:spAutoFit/>
          </a:bodyPr>
          <a:lstStyle/>
          <a:p>
            <a:r>
              <a:rPr lang="en-US" b="1" dirty="0">
                <a:solidFill>
                  <a:srgbClr val="FF0000"/>
                </a:solidFill>
              </a:rPr>
              <a:t>Torah</a:t>
            </a:r>
          </a:p>
        </p:txBody>
      </p:sp>
      <p:sp>
        <p:nvSpPr>
          <p:cNvPr id="5" name="TextBox 4"/>
          <p:cNvSpPr txBox="1"/>
          <p:nvPr/>
        </p:nvSpPr>
        <p:spPr>
          <a:xfrm>
            <a:off x="2297801" y="3045933"/>
            <a:ext cx="6157619" cy="1754326"/>
          </a:xfrm>
          <a:prstGeom prst="rect">
            <a:avLst/>
          </a:prstGeom>
          <a:solidFill>
            <a:schemeClr val="accent3">
              <a:lumMod val="20000"/>
              <a:lumOff val="80000"/>
            </a:schemeClr>
          </a:solidFill>
        </p:spPr>
        <p:txBody>
          <a:bodyPr wrap="square" rtlCol="0">
            <a:spAutoFit/>
          </a:bodyPr>
          <a:lstStyle/>
          <a:p>
            <a:r>
              <a:rPr lang="en-US" dirty="0"/>
              <a:t>Another name for what Christians called the Old Testament and what we’ll call the Hebrew Bible is </a:t>
            </a:r>
            <a:r>
              <a:rPr lang="en-US" dirty="0" err="1"/>
              <a:t>Tanak</a:t>
            </a:r>
            <a:r>
              <a:rPr lang="en-US" dirty="0"/>
              <a:t> or </a:t>
            </a:r>
            <a:r>
              <a:rPr lang="en-US" b="1" dirty="0">
                <a:solidFill>
                  <a:srgbClr val="FF0000"/>
                </a:solidFill>
              </a:rPr>
              <a:t>TNK</a:t>
            </a:r>
            <a:r>
              <a:rPr lang="en-US" dirty="0"/>
              <a:t>. That is shorthand for the three parts of the Hebrew bible: Torah, Nevi’im (Prophets), and Ketuvim (Writings). The Prophets wrote in response to crises, especially the Assyrian and Babylonian invasions. </a:t>
            </a:r>
          </a:p>
        </p:txBody>
      </p:sp>
      <p:sp>
        <p:nvSpPr>
          <p:cNvPr id="6" name="TextBox 5"/>
          <p:cNvSpPr txBox="1"/>
          <p:nvPr/>
        </p:nvSpPr>
        <p:spPr>
          <a:xfrm>
            <a:off x="685800" y="3045933"/>
            <a:ext cx="742704" cy="369332"/>
          </a:xfrm>
          <a:prstGeom prst="rect">
            <a:avLst/>
          </a:prstGeom>
          <a:noFill/>
        </p:spPr>
        <p:txBody>
          <a:bodyPr wrap="none" rtlCol="0">
            <a:spAutoFit/>
          </a:bodyPr>
          <a:lstStyle/>
          <a:p>
            <a:r>
              <a:rPr lang="en-US" b="1" dirty="0">
                <a:solidFill>
                  <a:srgbClr val="FF0000"/>
                </a:solidFill>
              </a:rPr>
              <a:t>Tanak</a:t>
            </a:r>
          </a:p>
        </p:txBody>
      </p:sp>
      <p:sp>
        <p:nvSpPr>
          <p:cNvPr id="7" name="TextBox 6"/>
          <p:cNvSpPr txBox="1"/>
          <p:nvPr/>
        </p:nvSpPr>
        <p:spPr>
          <a:xfrm>
            <a:off x="685800" y="4978400"/>
            <a:ext cx="1359668" cy="369332"/>
          </a:xfrm>
          <a:prstGeom prst="rect">
            <a:avLst/>
          </a:prstGeom>
          <a:noFill/>
        </p:spPr>
        <p:txBody>
          <a:bodyPr wrap="none" rtlCol="0">
            <a:spAutoFit/>
          </a:bodyPr>
          <a:lstStyle/>
          <a:p>
            <a:r>
              <a:rPr lang="en-US" b="1" dirty="0">
                <a:solidFill>
                  <a:srgbClr val="FF0000"/>
                </a:solidFill>
              </a:rPr>
              <a:t>The writings</a:t>
            </a:r>
          </a:p>
        </p:txBody>
      </p:sp>
      <p:sp>
        <p:nvSpPr>
          <p:cNvPr id="8" name="TextBox 7"/>
          <p:cNvSpPr txBox="1"/>
          <p:nvPr/>
        </p:nvSpPr>
        <p:spPr>
          <a:xfrm>
            <a:off x="2297801" y="4978400"/>
            <a:ext cx="6157619" cy="1477328"/>
          </a:xfrm>
          <a:prstGeom prst="rect">
            <a:avLst/>
          </a:prstGeom>
          <a:solidFill>
            <a:schemeClr val="accent4">
              <a:lumMod val="20000"/>
              <a:lumOff val="80000"/>
            </a:schemeClr>
          </a:solidFill>
        </p:spPr>
        <p:txBody>
          <a:bodyPr wrap="square" rtlCol="0">
            <a:spAutoFit/>
          </a:bodyPr>
          <a:lstStyle/>
          <a:p>
            <a:r>
              <a:rPr lang="en-US" dirty="0"/>
              <a:t>Like other parts of the Hebrew bible, the Writings (Ketuvim) were written as responses to problems of post-exile existence. They sometimes echoed but often challenged the dominant biblical interpretations of events. Because they were written last, the Hebrew canon places them last in order. </a:t>
            </a:r>
          </a:p>
        </p:txBody>
      </p:sp>
    </p:spTree>
    <p:extLst>
      <p:ext uri="{BB962C8B-B14F-4D97-AF65-F5344CB8AC3E}">
        <p14:creationId xmlns:p14="http://schemas.microsoft.com/office/powerpoint/2010/main" val="252227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a:effectLst>
                  <a:outerShdw blurRad="38100" dist="38100" dir="2700000" algn="tl">
                    <a:srgbClr val="000000">
                      <a:alpha val="43137"/>
                    </a:srgbClr>
                  </a:outerShdw>
                </a:effectLst>
              </a:rPr>
              <a:t>586: Impact of other cultures</a:t>
            </a:r>
          </a:p>
        </p:txBody>
      </p:sp>
      <p:sp>
        <p:nvSpPr>
          <p:cNvPr id="3" name="Content Placeholder 2"/>
          <p:cNvSpPr>
            <a:spLocks noGrp="1"/>
          </p:cNvSpPr>
          <p:nvPr>
            <p:ph idx="1"/>
          </p:nvPr>
        </p:nvSpPr>
        <p:spPr>
          <a:xfrm>
            <a:off x="457200" y="1371600"/>
            <a:ext cx="5257800" cy="5257800"/>
          </a:xfrm>
        </p:spPr>
        <p:txBody>
          <a:bodyPr>
            <a:normAutofit fontScale="77500" lnSpcReduction="20000"/>
          </a:bodyPr>
          <a:lstStyle/>
          <a:p>
            <a:r>
              <a:rPr lang="en-US" dirty="0"/>
              <a:t>During the Babylonian, Persian, and Hellenistic (Greek) periods that followed, rural Israel (also called Palestine after Greek invaders that once lived there) joined a large, vibrant empire. The bible’s writers were influenced by religious and literary traditions from Egypt, Persia (Iran), Babylon (Iraq), Greece, Assyria, Ethiopia, and parts of India. </a:t>
            </a:r>
          </a:p>
          <a:p>
            <a:r>
              <a:rPr lang="en-US" dirty="0"/>
              <a:t>They borrowed keys concepts (Devil, heaven/hell, guardian angels, demons) from Persia, and their creation, flood, and law stories could have been influenced by other cultures as well. </a:t>
            </a:r>
          </a:p>
        </p:txBody>
      </p:sp>
      <p:pic>
        <p:nvPicPr>
          <p:cNvPr id="1028" name="Picture 4" descr="Image result for persepolis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25" y="1371600"/>
            <a:ext cx="1847850" cy="2466975"/>
          </a:xfrm>
          <a:prstGeom prst="rect">
            <a:avLst/>
          </a:prstGeom>
          <a:noFill/>
          <a:effectLst>
            <a:outerShdw blurRad="50800" dist="38100" dir="13500000" algn="br"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1032" name="Picture 8" descr="http://www2.econ.iastate.edu/classes/econ355/Choi/images/bb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450" y="4215825"/>
            <a:ext cx="3175000" cy="2116667"/>
          </a:xfrm>
          <a:prstGeom prst="rect">
            <a:avLst/>
          </a:prstGeom>
          <a:noFill/>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Alexander’s Empire (map)</a:t>
            </a:r>
          </a:p>
        </p:txBody>
      </p:sp>
      <p:sp>
        <p:nvSpPr>
          <p:cNvPr id="3" name="Content Placeholder 2"/>
          <p:cNvSpPr>
            <a:spLocks noGrp="1"/>
          </p:cNvSpPr>
          <p:nvPr>
            <p:ph idx="1"/>
          </p:nvPr>
        </p:nvSpPr>
        <p:spPr/>
        <p:txBody>
          <a:bodyPr/>
          <a:lstStyle/>
          <a:p>
            <a:endParaRPr lang="en-US" dirty="0"/>
          </a:p>
        </p:txBody>
      </p:sp>
      <p:pic>
        <p:nvPicPr>
          <p:cNvPr id="27650" name="Picture 2" descr="http://faq.macedonia.org/images/mac.empire.alex.jpg"/>
          <p:cNvPicPr>
            <a:picLocks noChangeAspect="1" noChangeArrowheads="1"/>
          </p:cNvPicPr>
          <p:nvPr/>
        </p:nvPicPr>
        <p:blipFill>
          <a:blip r:embed="rId3" cstate="print"/>
          <a:srcRect/>
          <a:stretch>
            <a:fillRect/>
          </a:stretch>
        </p:blipFill>
        <p:spPr bwMode="auto">
          <a:xfrm>
            <a:off x="152400" y="1219200"/>
            <a:ext cx="8941821" cy="4800600"/>
          </a:xfrm>
          <a:prstGeom prst="rect">
            <a:avLst/>
          </a:prstGeom>
          <a:noFill/>
        </p:spPr>
      </p:pic>
      <p:sp>
        <p:nvSpPr>
          <p:cNvPr id="4" name="TextBox 3"/>
          <p:cNvSpPr txBox="1"/>
          <p:nvPr/>
        </p:nvSpPr>
        <p:spPr>
          <a:xfrm>
            <a:off x="17745" y="6248400"/>
            <a:ext cx="8839200" cy="461665"/>
          </a:xfrm>
          <a:prstGeom prst="rect">
            <a:avLst/>
          </a:prstGeom>
          <a:noFill/>
        </p:spPr>
        <p:txBody>
          <a:bodyPr wrap="square" rtlCol="0">
            <a:spAutoFit/>
          </a:bodyPr>
          <a:lstStyle/>
          <a:p>
            <a:r>
              <a:rPr lang="en-US" sz="1200" dirty="0"/>
              <a:t>Alexander’s empire encompassed Europe from Italy to Greece, the middle East, Asia to India, and northern Africa.  This empire “Hellenized” (spread the influence of Greek culture through) the  entire region. Late second temple Israel came into contact with a host of other cultures.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effectLst>
                  <a:outerShdw blurRad="38100" dist="38100" dir="2700000" algn="tl">
                    <a:srgbClr val="000000">
                      <a:alpha val="43137"/>
                    </a:srgbClr>
                  </a:outerShdw>
                </a:effectLst>
              </a:rPr>
              <a:t>What 586 means for us</a:t>
            </a:r>
          </a:p>
        </p:txBody>
      </p:sp>
      <p:sp>
        <p:nvSpPr>
          <p:cNvPr id="3" name="Content Placeholder 2"/>
          <p:cNvSpPr>
            <a:spLocks noGrp="1"/>
          </p:cNvSpPr>
          <p:nvPr>
            <p:ph idx="1"/>
          </p:nvPr>
        </p:nvSpPr>
        <p:spPr>
          <a:xfrm>
            <a:off x="533400" y="1143000"/>
            <a:ext cx="8229600" cy="5334000"/>
          </a:xfrm>
        </p:spPr>
        <p:txBody>
          <a:bodyPr>
            <a:normAutofit fontScale="77500" lnSpcReduction="20000"/>
          </a:bodyPr>
          <a:lstStyle/>
          <a:p>
            <a:r>
              <a:rPr lang="en-US" dirty="0"/>
              <a:t>We’ll be concentrating mainly on the Hebrew Bible or Old Testament. </a:t>
            </a:r>
          </a:p>
          <a:p>
            <a:r>
              <a:rPr lang="en-US" dirty="0"/>
              <a:t>The Hebrew Bible was composed as a response to military defeat and colonial rule in the midst of a wide range of very divergent religious ideas and cultural traditions including Buddhism, Confucianism, Greek polytheism, Zoroastrianism, reincarnation, and dualism. </a:t>
            </a:r>
          </a:p>
          <a:p>
            <a:r>
              <a:rPr lang="en-US" dirty="0"/>
              <a:t>Its individual parts were mostly composed outside of Israel during exile AND in response to post-exile issues. </a:t>
            </a:r>
          </a:p>
          <a:p>
            <a:r>
              <a:rPr lang="en-US" dirty="0"/>
              <a:t>It found its final form during the time of the early Jesus movement, after the second temple was destroyed by the Romans.</a:t>
            </a:r>
          </a:p>
          <a:p>
            <a:r>
              <a:rPr lang="en-US" dirty="0"/>
              <a:t>Even its creation stories reflect nostalgia, a sense of homelessness, and separatism, as its authors tried to define their existence among foreigners and strangers. </a:t>
            </a:r>
          </a:p>
          <a:p>
            <a:endParaRPr lang="en-US" dirty="0"/>
          </a:p>
        </p:txBody>
      </p:sp>
    </p:spTree>
    <p:extLst>
      <p:ext uri="{BB962C8B-B14F-4D97-AF65-F5344CB8AC3E}">
        <p14:creationId xmlns:p14="http://schemas.microsoft.com/office/powerpoint/2010/main" val="414208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362075"/>
          </a:xfrm>
        </p:spPr>
        <p:txBody>
          <a:bodyPr/>
          <a:lstStyle/>
          <a:p>
            <a:r>
              <a:rPr lang="en-US" dirty="0">
                <a:latin typeface="Algerian" panose="04020705040A02060702" pitchFamily="82" charset="0"/>
              </a:rPr>
              <a:t>Part 2: What is the bible?</a:t>
            </a:r>
          </a:p>
        </p:txBody>
      </p:sp>
      <p:pic>
        <p:nvPicPr>
          <p:cNvPr id="1026" name="Picture 2" descr="http://www.schoyencollection.com/HebrewAramaic_files/ms5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7908169" cy="4038600"/>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2066" y="6108700"/>
            <a:ext cx="4041235" cy="369332"/>
          </a:xfrm>
          <a:prstGeom prst="rect">
            <a:avLst/>
          </a:prstGeom>
          <a:solidFill>
            <a:schemeClr val="accent4">
              <a:lumMod val="20000"/>
              <a:lumOff val="80000"/>
            </a:schemeClr>
          </a:solidFill>
        </p:spPr>
        <p:txBody>
          <a:bodyPr wrap="none" rtlCol="0">
            <a:spAutoFit/>
          </a:bodyPr>
          <a:lstStyle/>
          <a:p>
            <a:r>
              <a:rPr lang="en-US" sz="1600" dirty="0"/>
              <a:t>An illustration of a 13</a:t>
            </a:r>
            <a:r>
              <a:rPr lang="en-US" sz="1600" baseline="30000" dirty="0"/>
              <a:t>th</a:t>
            </a:r>
            <a:r>
              <a:rPr lang="en-US" sz="1600" dirty="0"/>
              <a:t> century Hebrew Bible</a:t>
            </a:r>
            <a:r>
              <a:rPr lang="en-US" dirty="0"/>
              <a:t>. </a:t>
            </a:r>
          </a:p>
        </p:txBody>
      </p:sp>
    </p:spTree>
    <p:extLst>
      <p:ext uri="{BB962C8B-B14F-4D97-AF65-F5344CB8AC3E}">
        <p14:creationId xmlns:p14="http://schemas.microsoft.com/office/powerpoint/2010/main" val="23763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What happened in 586 BCE?</a:t>
            </a:r>
          </a:p>
        </p:txBody>
      </p:sp>
      <p:sp>
        <p:nvSpPr>
          <p:cNvPr id="3" name="Content Placeholder 2"/>
          <p:cNvSpPr>
            <a:spLocks noGrp="1"/>
          </p:cNvSpPr>
          <p:nvPr>
            <p:ph idx="1"/>
          </p:nvPr>
        </p:nvSpPr>
        <p:spPr>
          <a:xfrm>
            <a:off x="457200" y="1600200"/>
            <a:ext cx="4191000" cy="4525963"/>
          </a:xfrm>
        </p:spPr>
        <p:txBody>
          <a:bodyPr>
            <a:normAutofit fontScale="55000" lnSpcReduction="20000"/>
          </a:bodyPr>
          <a:lstStyle/>
          <a:p>
            <a:r>
              <a:rPr lang="en-US" dirty="0"/>
              <a:t>Nebuchadnezzar of Babylon completed the conquest of Israel by sacking Judah, the southern half</a:t>
            </a:r>
          </a:p>
          <a:p>
            <a:r>
              <a:rPr lang="en-US" dirty="0"/>
              <a:t>Previously, Assyria had conquered the northern half (Israel or Ephraim) and gentiles had colonized it from 721 onwards. Judah had become a </a:t>
            </a:r>
            <a:r>
              <a:rPr lang="en-US" b="1" dirty="0">
                <a:solidFill>
                  <a:srgbClr val="FF0000"/>
                </a:solidFill>
              </a:rPr>
              <a:t>vassal state</a:t>
            </a:r>
            <a:r>
              <a:rPr lang="en-US" dirty="0"/>
              <a:t>. </a:t>
            </a:r>
          </a:p>
          <a:p>
            <a:r>
              <a:rPr lang="en-US" dirty="0"/>
              <a:t>All priests, prophets, scribes, and members of the royal family were exiled throughout the Babylonian empire (Babylon, Egypt, Persia, Africa). This dispersion is called the </a:t>
            </a:r>
            <a:r>
              <a:rPr lang="en-US" b="1" dirty="0">
                <a:solidFill>
                  <a:srgbClr val="FF0000"/>
                </a:solidFill>
              </a:rPr>
              <a:t>Diaspora</a:t>
            </a:r>
            <a:r>
              <a:rPr lang="en-US" dirty="0"/>
              <a:t>. </a:t>
            </a:r>
          </a:p>
          <a:p>
            <a:r>
              <a:rPr lang="en-US" dirty="0"/>
              <a:t>Farmers &amp; workers remain as slaves. The multiple religions they practice mingled with those of the occupying gentiles. They are an amalgam of several forms of Judaism and paganism. </a:t>
            </a:r>
          </a:p>
        </p:txBody>
      </p:sp>
      <p:pic>
        <p:nvPicPr>
          <p:cNvPr id="47108" name="Picture 4" descr="http://www.ccg.org/_domain/abrahams-legacy.org/images/captive-map.gif"/>
          <p:cNvPicPr>
            <a:picLocks noChangeAspect="1" noChangeArrowheads="1"/>
          </p:cNvPicPr>
          <p:nvPr/>
        </p:nvPicPr>
        <p:blipFill>
          <a:blip r:embed="rId3" cstate="print"/>
          <a:srcRect/>
          <a:stretch>
            <a:fillRect/>
          </a:stretch>
        </p:blipFill>
        <p:spPr bwMode="auto">
          <a:xfrm>
            <a:off x="4800600" y="1752600"/>
            <a:ext cx="4210050" cy="3886200"/>
          </a:xfrm>
          <a:prstGeom prst="rect">
            <a:avLst/>
          </a:prstGeom>
          <a:noFill/>
        </p:spPr>
      </p:pic>
      <p:sp>
        <p:nvSpPr>
          <p:cNvPr id="4" name="TextBox 3"/>
          <p:cNvSpPr txBox="1"/>
          <p:nvPr/>
        </p:nvSpPr>
        <p:spPr>
          <a:xfrm>
            <a:off x="4817300" y="5657775"/>
            <a:ext cx="4193349" cy="646331"/>
          </a:xfrm>
          <a:prstGeom prst="rect">
            <a:avLst/>
          </a:prstGeom>
          <a:noFill/>
        </p:spPr>
        <p:txBody>
          <a:bodyPr wrap="square" rtlCol="0">
            <a:spAutoFit/>
          </a:bodyPr>
          <a:lstStyle/>
          <a:p>
            <a:r>
              <a:rPr lang="en-US" dirty="0"/>
              <a:t>This map shows the path of the Assyrian and Babylonian conquests of Israel/Judah.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15962"/>
          </a:xfrm>
        </p:spPr>
        <p:txBody>
          <a:bodyPr>
            <a:normAutofit fontScale="90000"/>
          </a:bodyPr>
          <a:lstStyle/>
          <a:p>
            <a:r>
              <a:rPr lang="en-US" dirty="0">
                <a:effectLst>
                  <a:outerShdw blurRad="38100" dist="38100" dir="2700000" algn="tl">
                    <a:srgbClr val="000000">
                      <a:alpha val="43137"/>
                    </a:srgbClr>
                  </a:outerShdw>
                </a:effectLst>
              </a:rPr>
              <a:t>What is the bible, anyway?</a:t>
            </a:r>
          </a:p>
        </p:txBody>
      </p:sp>
      <p:sp>
        <p:nvSpPr>
          <p:cNvPr id="3" name="Content Placeholder 2"/>
          <p:cNvSpPr>
            <a:spLocks noGrp="1"/>
          </p:cNvSpPr>
          <p:nvPr>
            <p:ph idx="1"/>
          </p:nvPr>
        </p:nvSpPr>
        <p:spPr>
          <a:xfrm>
            <a:off x="457200" y="1143000"/>
            <a:ext cx="7620000" cy="4983163"/>
          </a:xfrm>
        </p:spPr>
        <p:txBody>
          <a:bodyPr>
            <a:normAutofit fontScale="92500"/>
          </a:bodyPr>
          <a:lstStyle/>
          <a:p>
            <a:pPr marL="0" indent="0">
              <a:buNone/>
            </a:pPr>
            <a:r>
              <a:rPr lang="en-US" dirty="0"/>
              <a:t>Bible is a Greek word meaning “little books.” No single bible exists, because the canon of each group is different. Our bible has three main parts: </a:t>
            </a:r>
          </a:p>
          <a:p>
            <a:pPr marL="514350" indent="-514350">
              <a:buFont typeface="+mj-lt"/>
              <a:buAutoNum type="arabicPeriod"/>
            </a:pPr>
            <a:r>
              <a:rPr lang="en-US" dirty="0"/>
              <a:t>The Hebrew bible, written mostly in Hebrew</a:t>
            </a:r>
          </a:p>
          <a:p>
            <a:pPr marL="514350" indent="-514350">
              <a:buFont typeface="+mj-lt"/>
              <a:buAutoNum type="arabicPeriod"/>
            </a:pPr>
            <a:r>
              <a:rPr lang="en-US" dirty="0"/>
              <a:t>The Apocrypha, written mostly in Greek</a:t>
            </a:r>
          </a:p>
          <a:p>
            <a:pPr marL="514350" indent="-514350">
              <a:buFont typeface="+mj-lt"/>
              <a:buAutoNum type="arabicPeriod"/>
            </a:pPr>
            <a:r>
              <a:rPr lang="en-US" dirty="0"/>
              <a:t>The New Testament, written mostly in “koine” Greek, which was the common language of merchants and traders in the Roman Empire.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7881" y="150241"/>
            <a:ext cx="263040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Terms to know</a:t>
            </a:r>
          </a:p>
        </p:txBody>
      </p:sp>
      <p:sp>
        <p:nvSpPr>
          <p:cNvPr id="4" name="TextBox 3"/>
          <p:cNvSpPr txBox="1"/>
          <p:nvPr/>
        </p:nvSpPr>
        <p:spPr>
          <a:xfrm>
            <a:off x="393700" y="1155981"/>
            <a:ext cx="590226" cy="400110"/>
          </a:xfrm>
          <a:prstGeom prst="rect">
            <a:avLst/>
          </a:prstGeom>
          <a:noFill/>
        </p:spPr>
        <p:txBody>
          <a:bodyPr wrap="none" rtlCol="0">
            <a:spAutoFit/>
          </a:bodyPr>
          <a:lstStyle/>
          <a:p>
            <a:r>
              <a:rPr lang="en-US" sz="2000" b="1" dirty="0">
                <a:solidFill>
                  <a:srgbClr val="FF0000"/>
                </a:solidFill>
              </a:rPr>
              <a:t>BCE</a:t>
            </a:r>
          </a:p>
        </p:txBody>
      </p:sp>
      <p:sp>
        <p:nvSpPr>
          <p:cNvPr id="6" name="TextBox 5"/>
          <p:cNvSpPr txBox="1"/>
          <p:nvPr/>
        </p:nvSpPr>
        <p:spPr>
          <a:xfrm>
            <a:off x="393700" y="3211314"/>
            <a:ext cx="445956" cy="400110"/>
          </a:xfrm>
          <a:prstGeom prst="rect">
            <a:avLst/>
          </a:prstGeom>
          <a:noFill/>
        </p:spPr>
        <p:txBody>
          <a:bodyPr wrap="none" rtlCol="0">
            <a:spAutoFit/>
          </a:bodyPr>
          <a:lstStyle/>
          <a:p>
            <a:r>
              <a:rPr lang="en-US" sz="2000" b="1" dirty="0">
                <a:solidFill>
                  <a:srgbClr val="FF0000"/>
                </a:solidFill>
              </a:rPr>
              <a:t>CE</a:t>
            </a:r>
          </a:p>
        </p:txBody>
      </p:sp>
      <p:sp>
        <p:nvSpPr>
          <p:cNvPr id="7" name="TextBox 6"/>
          <p:cNvSpPr txBox="1"/>
          <p:nvPr/>
        </p:nvSpPr>
        <p:spPr>
          <a:xfrm>
            <a:off x="393700" y="4114800"/>
            <a:ext cx="1988686" cy="1015663"/>
          </a:xfrm>
          <a:prstGeom prst="rect">
            <a:avLst/>
          </a:prstGeom>
          <a:noFill/>
        </p:spPr>
        <p:txBody>
          <a:bodyPr wrap="none" rtlCol="0">
            <a:spAutoFit/>
          </a:bodyPr>
          <a:lstStyle/>
          <a:p>
            <a:r>
              <a:rPr lang="en-US" sz="2000" b="1" dirty="0">
                <a:solidFill>
                  <a:srgbClr val="FF0000"/>
                </a:solidFill>
              </a:rPr>
              <a:t>First Temple and </a:t>
            </a:r>
          </a:p>
          <a:p>
            <a:r>
              <a:rPr lang="en-US" sz="2000" b="1" dirty="0">
                <a:solidFill>
                  <a:srgbClr val="FF0000"/>
                </a:solidFill>
              </a:rPr>
              <a:t>Second Temple</a:t>
            </a:r>
          </a:p>
          <a:p>
            <a:r>
              <a:rPr lang="en-US" sz="2000" b="1" dirty="0">
                <a:solidFill>
                  <a:srgbClr val="FF0000"/>
                </a:solidFill>
              </a:rPr>
              <a:t>Periods</a:t>
            </a:r>
          </a:p>
        </p:txBody>
      </p:sp>
      <p:grpSp>
        <p:nvGrpSpPr>
          <p:cNvPr id="9" name="Group 8"/>
          <p:cNvGrpSpPr/>
          <p:nvPr/>
        </p:nvGrpSpPr>
        <p:grpSpPr>
          <a:xfrm>
            <a:off x="2526403" y="1155981"/>
            <a:ext cx="6157619" cy="4713145"/>
            <a:chOff x="2526403" y="1155981"/>
            <a:chExt cx="6157619" cy="4713145"/>
          </a:xfrm>
        </p:grpSpPr>
        <p:sp>
          <p:nvSpPr>
            <p:cNvPr id="3" name="TextBox 2"/>
            <p:cNvSpPr txBox="1"/>
            <p:nvPr/>
          </p:nvSpPr>
          <p:spPr>
            <a:xfrm>
              <a:off x="2526403" y="1155981"/>
              <a:ext cx="6157619" cy="1754326"/>
            </a:xfrm>
            <a:prstGeom prst="rect">
              <a:avLst/>
            </a:prstGeom>
            <a:solidFill>
              <a:schemeClr val="accent4">
                <a:lumMod val="20000"/>
                <a:lumOff val="80000"/>
              </a:schemeClr>
            </a:solidFill>
          </p:spPr>
          <p:txBody>
            <a:bodyPr wrap="square" rtlCol="0">
              <a:spAutoFit/>
            </a:bodyPr>
            <a:lstStyle/>
            <a:p>
              <a:r>
                <a:rPr lang="en-US" dirty="0"/>
                <a:t>Instead of BC (Before Christ), we now say BCE (Before the common era). That’s because many religions are based on the bible, and only Christian religions accept Jesus as literally the Christ (Messiah) or son of God.  (Christ is a Greek translation of the Hebrew word Messiah, which meant “son of a god” or king.) BCE refers to the period up to 0. </a:t>
              </a:r>
            </a:p>
          </p:txBody>
        </p:sp>
        <p:sp>
          <p:nvSpPr>
            <p:cNvPr id="5" name="TextBox 4"/>
            <p:cNvSpPr txBox="1"/>
            <p:nvPr/>
          </p:nvSpPr>
          <p:spPr>
            <a:xfrm>
              <a:off x="2526403" y="3211314"/>
              <a:ext cx="6157619" cy="646331"/>
            </a:xfrm>
            <a:prstGeom prst="rect">
              <a:avLst/>
            </a:prstGeom>
            <a:solidFill>
              <a:schemeClr val="accent3">
                <a:lumMod val="20000"/>
                <a:lumOff val="80000"/>
              </a:schemeClr>
            </a:solidFill>
          </p:spPr>
          <p:txBody>
            <a:bodyPr wrap="square" rtlCol="0">
              <a:spAutoFit/>
            </a:bodyPr>
            <a:lstStyle/>
            <a:p>
              <a:r>
                <a:rPr lang="en-US" dirty="0"/>
                <a:t>Common Era, or CE, replaces the Latin Anno Domine or Year of our Lord (AD) for the same reason. CE refers to events after 0. </a:t>
              </a:r>
            </a:p>
          </p:txBody>
        </p:sp>
        <p:sp>
          <p:nvSpPr>
            <p:cNvPr id="8" name="TextBox 7"/>
            <p:cNvSpPr txBox="1"/>
            <p:nvPr/>
          </p:nvSpPr>
          <p:spPr>
            <a:xfrm>
              <a:off x="2526403" y="4114800"/>
              <a:ext cx="6157619" cy="1754326"/>
            </a:xfrm>
            <a:prstGeom prst="rect">
              <a:avLst/>
            </a:prstGeom>
            <a:solidFill>
              <a:schemeClr val="accent4">
                <a:lumMod val="20000"/>
                <a:lumOff val="80000"/>
              </a:schemeClr>
            </a:solidFill>
          </p:spPr>
          <p:txBody>
            <a:bodyPr wrap="square" rtlCol="0">
              <a:spAutoFit/>
            </a:bodyPr>
            <a:lstStyle/>
            <a:p>
              <a:r>
                <a:rPr lang="en-US" dirty="0"/>
                <a:t>Most biblical books reached their final shape either in exile or afterwards—what’s known as the Second Temple Period, which ends when the second temple was destroyed by the Romans in 70 CE.  But these books are often “set” in the First Temple Period, which dates from the time of David and Solomon (who may have been mythical kings) up to 586 BCE. </a:t>
              </a:r>
            </a:p>
          </p:txBody>
        </p:sp>
      </p:grpSp>
    </p:spTree>
    <p:extLst>
      <p:ext uri="{BB962C8B-B14F-4D97-AF65-F5344CB8AC3E}">
        <p14:creationId xmlns:p14="http://schemas.microsoft.com/office/powerpoint/2010/main" val="4090885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A6271-A037-4834-8A88-75ACB714F274}"/>
              </a:ext>
            </a:extLst>
          </p:cNvPr>
          <p:cNvSpPr txBox="1"/>
          <p:nvPr/>
        </p:nvSpPr>
        <p:spPr>
          <a:xfrm>
            <a:off x="3207881" y="150241"/>
            <a:ext cx="363170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More Terms to know</a:t>
            </a:r>
          </a:p>
        </p:txBody>
      </p:sp>
      <p:sp>
        <p:nvSpPr>
          <p:cNvPr id="3" name="TextBox 2">
            <a:extLst>
              <a:ext uri="{FF2B5EF4-FFF2-40B4-BE49-F238E27FC236}">
                <a16:creationId xmlns:a16="http://schemas.microsoft.com/office/drawing/2014/main" id="{44DD11B8-5550-47BA-BA71-A5C69182390B}"/>
              </a:ext>
            </a:extLst>
          </p:cNvPr>
          <p:cNvSpPr txBox="1"/>
          <p:nvPr/>
        </p:nvSpPr>
        <p:spPr>
          <a:xfrm>
            <a:off x="419239" y="735016"/>
            <a:ext cx="861133" cy="400110"/>
          </a:xfrm>
          <a:prstGeom prst="rect">
            <a:avLst/>
          </a:prstGeom>
          <a:noFill/>
        </p:spPr>
        <p:txBody>
          <a:bodyPr wrap="none" rtlCol="0">
            <a:spAutoFit/>
          </a:bodyPr>
          <a:lstStyle/>
          <a:p>
            <a:r>
              <a:rPr lang="en-US" sz="2000" b="1" dirty="0">
                <a:solidFill>
                  <a:srgbClr val="FF0000"/>
                </a:solidFill>
              </a:rPr>
              <a:t>Canon</a:t>
            </a:r>
          </a:p>
        </p:txBody>
      </p:sp>
      <p:sp>
        <p:nvSpPr>
          <p:cNvPr id="4" name="TextBox 3">
            <a:extLst>
              <a:ext uri="{FF2B5EF4-FFF2-40B4-BE49-F238E27FC236}">
                <a16:creationId xmlns:a16="http://schemas.microsoft.com/office/drawing/2014/main" id="{63A9C9C1-0D84-4765-BC1D-6E9F2124E6C7}"/>
              </a:ext>
            </a:extLst>
          </p:cNvPr>
          <p:cNvSpPr txBox="1"/>
          <p:nvPr/>
        </p:nvSpPr>
        <p:spPr>
          <a:xfrm>
            <a:off x="460224" y="3363265"/>
            <a:ext cx="728084" cy="400110"/>
          </a:xfrm>
          <a:prstGeom prst="rect">
            <a:avLst/>
          </a:prstGeom>
          <a:noFill/>
        </p:spPr>
        <p:txBody>
          <a:bodyPr wrap="none" rtlCol="0">
            <a:spAutoFit/>
          </a:bodyPr>
          <a:lstStyle/>
          <a:p>
            <a:r>
              <a:rPr lang="en-US" sz="2000" b="1" dirty="0">
                <a:solidFill>
                  <a:srgbClr val="FF0000"/>
                </a:solidFill>
              </a:rPr>
              <a:t>Book</a:t>
            </a:r>
          </a:p>
        </p:txBody>
      </p:sp>
      <p:sp>
        <p:nvSpPr>
          <p:cNvPr id="5" name="TextBox 4">
            <a:extLst>
              <a:ext uri="{FF2B5EF4-FFF2-40B4-BE49-F238E27FC236}">
                <a16:creationId xmlns:a16="http://schemas.microsoft.com/office/drawing/2014/main" id="{230EA913-4D98-4EE1-9298-919477697F0E}"/>
              </a:ext>
            </a:extLst>
          </p:cNvPr>
          <p:cNvSpPr txBox="1"/>
          <p:nvPr/>
        </p:nvSpPr>
        <p:spPr>
          <a:xfrm>
            <a:off x="460224" y="4824947"/>
            <a:ext cx="1042721" cy="707886"/>
          </a:xfrm>
          <a:prstGeom prst="rect">
            <a:avLst/>
          </a:prstGeom>
          <a:noFill/>
        </p:spPr>
        <p:txBody>
          <a:bodyPr wrap="none" rtlCol="0">
            <a:spAutoFit/>
          </a:bodyPr>
          <a:lstStyle/>
          <a:p>
            <a:r>
              <a:rPr lang="en-US" sz="2000" b="1" dirty="0">
                <a:solidFill>
                  <a:srgbClr val="FF0000"/>
                </a:solidFill>
              </a:rPr>
              <a:t>Pseudo-</a:t>
            </a:r>
          </a:p>
          <a:p>
            <a:r>
              <a:rPr lang="en-US" sz="2000" b="1" dirty="0" err="1">
                <a:solidFill>
                  <a:srgbClr val="FF0000"/>
                </a:solidFill>
              </a:rPr>
              <a:t>nymous</a:t>
            </a:r>
            <a:endParaRPr lang="en-US" sz="2000" b="1" dirty="0">
              <a:solidFill>
                <a:srgbClr val="FF0000"/>
              </a:solidFill>
            </a:endParaRPr>
          </a:p>
        </p:txBody>
      </p:sp>
      <p:grpSp>
        <p:nvGrpSpPr>
          <p:cNvPr id="6" name="Group 5">
            <a:extLst>
              <a:ext uri="{FF2B5EF4-FFF2-40B4-BE49-F238E27FC236}">
                <a16:creationId xmlns:a16="http://schemas.microsoft.com/office/drawing/2014/main" id="{1E921308-99A3-4920-B44F-9AAD469FC23D}"/>
              </a:ext>
            </a:extLst>
          </p:cNvPr>
          <p:cNvGrpSpPr/>
          <p:nvPr/>
        </p:nvGrpSpPr>
        <p:grpSpPr>
          <a:xfrm>
            <a:off x="1674891" y="756479"/>
            <a:ext cx="7049870" cy="5951280"/>
            <a:chOff x="1674891" y="756479"/>
            <a:chExt cx="7049870" cy="5951280"/>
          </a:xfrm>
        </p:grpSpPr>
        <p:sp>
          <p:nvSpPr>
            <p:cNvPr id="7" name="TextBox 6">
              <a:extLst>
                <a:ext uri="{FF2B5EF4-FFF2-40B4-BE49-F238E27FC236}">
                  <a16:creationId xmlns:a16="http://schemas.microsoft.com/office/drawing/2014/main" id="{ED4C5528-3600-4B9E-AE60-D57262975928}"/>
                </a:ext>
              </a:extLst>
            </p:cNvPr>
            <p:cNvSpPr txBox="1"/>
            <p:nvPr/>
          </p:nvSpPr>
          <p:spPr>
            <a:xfrm>
              <a:off x="1674891" y="756479"/>
              <a:ext cx="7049870" cy="2585323"/>
            </a:xfrm>
            <a:prstGeom prst="rect">
              <a:avLst/>
            </a:prstGeom>
            <a:solidFill>
              <a:schemeClr val="accent4">
                <a:lumMod val="20000"/>
                <a:lumOff val="80000"/>
              </a:schemeClr>
            </a:solidFill>
          </p:spPr>
          <p:txBody>
            <a:bodyPr wrap="square" rtlCol="0">
              <a:spAutoFit/>
            </a:bodyPr>
            <a:lstStyle/>
            <a:p>
              <a:r>
                <a:rPr lang="en-US" dirty="0"/>
                <a:t>Jews, Catholics, Greek Orthodox, Protestants, and Muslims all consider different books of the bible “canonical” or essential, but not one of these groups uses the same order. Many books considered essential in Jesus’s time are not in our canon any more, so we don’t have access to the “canon” of early Christians or first-century Jews who assembled the “</a:t>
              </a:r>
              <a:r>
                <a:rPr lang="en-US" dirty="0" err="1"/>
                <a:t>Tanak</a:t>
              </a:r>
              <a:r>
                <a:rPr lang="en-US" dirty="0"/>
                <a:t>” or Old Testament.  The canon of the </a:t>
              </a:r>
              <a:r>
                <a:rPr lang="en-US" dirty="0" err="1"/>
                <a:t>Tanak</a:t>
              </a:r>
              <a:r>
                <a:rPr lang="en-US" dirty="0"/>
                <a:t> was fixed by the end of the first or second century. The Catholic canon was fixed in the 4</a:t>
              </a:r>
              <a:r>
                <a:rPr lang="en-US" baseline="30000" dirty="0"/>
                <a:t>th</a:t>
              </a:r>
              <a:r>
                <a:rPr lang="en-US" dirty="0"/>
                <a:t> century. The protestant reformation fixed the Protestant canon in the 15</a:t>
              </a:r>
              <a:r>
                <a:rPr lang="en-US" baseline="30000" dirty="0"/>
                <a:t>th</a:t>
              </a:r>
              <a:r>
                <a:rPr lang="en-US" dirty="0"/>
                <a:t> century. </a:t>
              </a:r>
            </a:p>
          </p:txBody>
        </p:sp>
        <p:sp>
          <p:nvSpPr>
            <p:cNvPr id="8" name="TextBox 7">
              <a:extLst>
                <a:ext uri="{FF2B5EF4-FFF2-40B4-BE49-F238E27FC236}">
                  <a16:creationId xmlns:a16="http://schemas.microsoft.com/office/drawing/2014/main" id="{3F0C5FF4-D283-4C2A-B0B4-9237864950B5}"/>
                </a:ext>
              </a:extLst>
            </p:cNvPr>
            <p:cNvSpPr txBox="1"/>
            <p:nvPr/>
          </p:nvSpPr>
          <p:spPr>
            <a:xfrm>
              <a:off x="1674891" y="3363265"/>
              <a:ext cx="7008885" cy="1477328"/>
            </a:xfrm>
            <a:prstGeom prst="rect">
              <a:avLst/>
            </a:prstGeom>
            <a:solidFill>
              <a:schemeClr val="accent3">
                <a:lumMod val="20000"/>
                <a:lumOff val="80000"/>
              </a:schemeClr>
            </a:solidFill>
          </p:spPr>
          <p:txBody>
            <a:bodyPr wrap="square" rtlCol="0">
              <a:spAutoFit/>
            </a:bodyPr>
            <a:lstStyle/>
            <a:p>
              <a:r>
                <a:rPr lang="en-US" dirty="0"/>
                <a:t>The closest thing to our modern books was a Roman codex. Most of the parts of the Hebrew bible were written on one or more scrolls. But a book was never really finished. When scholars copied a scroll, they often “updated it” to make sense in terms of present events. That’s why dating books in the bible is so difficult. </a:t>
              </a:r>
            </a:p>
          </p:txBody>
        </p:sp>
        <p:sp>
          <p:nvSpPr>
            <p:cNvPr id="9" name="TextBox 8">
              <a:extLst>
                <a:ext uri="{FF2B5EF4-FFF2-40B4-BE49-F238E27FC236}">
                  <a16:creationId xmlns:a16="http://schemas.microsoft.com/office/drawing/2014/main" id="{88DB538E-1D0F-4B0E-9BE5-DD6F1B3780A5}"/>
                </a:ext>
              </a:extLst>
            </p:cNvPr>
            <p:cNvSpPr txBox="1"/>
            <p:nvPr/>
          </p:nvSpPr>
          <p:spPr>
            <a:xfrm>
              <a:off x="1715876" y="4953433"/>
              <a:ext cx="7008885" cy="1754326"/>
            </a:xfrm>
            <a:prstGeom prst="rect">
              <a:avLst/>
            </a:prstGeom>
            <a:solidFill>
              <a:schemeClr val="accent4">
                <a:lumMod val="20000"/>
                <a:lumOff val="80000"/>
              </a:schemeClr>
            </a:solidFill>
          </p:spPr>
          <p:txBody>
            <a:bodyPr wrap="square" rtlCol="0">
              <a:spAutoFit/>
            </a:bodyPr>
            <a:lstStyle/>
            <a:p>
              <a:r>
                <a:rPr lang="en-US" dirty="0"/>
                <a:t>Writing in the voice of a famous person (pseudonymously) was a common way to gain authority, and it was accepted practice in the ancient near East.  Many biblical books (Deuteronomy, Daniel, Enoch) were attributed to ancient writers but written much later, anonymously. The four New Testament gospels were anonymous, but were attributed to Jesus’s apostles long after they were written. </a:t>
              </a:r>
            </a:p>
          </p:txBody>
        </p:sp>
      </p:grpSp>
    </p:spTree>
    <p:extLst>
      <p:ext uri="{BB962C8B-B14F-4D97-AF65-F5344CB8AC3E}">
        <p14:creationId xmlns:p14="http://schemas.microsoft.com/office/powerpoint/2010/main" val="238407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a:effectLst>
                  <a:outerShdw blurRad="38100" dist="38100" dir="2700000" algn="tl">
                    <a:srgbClr val="000000">
                      <a:alpha val="43137"/>
                    </a:srgbClr>
                  </a:outerShdw>
                </a:effectLst>
              </a:rPr>
              <a:t>The Hebrew Bible?</a:t>
            </a:r>
          </a:p>
        </p:txBody>
      </p:sp>
      <p:sp>
        <p:nvSpPr>
          <p:cNvPr id="3" name="Content Placeholder 2"/>
          <p:cNvSpPr>
            <a:spLocks noGrp="1"/>
          </p:cNvSpPr>
          <p:nvPr>
            <p:ph idx="1"/>
          </p:nvPr>
        </p:nvSpPr>
        <p:spPr>
          <a:xfrm>
            <a:off x="88900" y="1092200"/>
            <a:ext cx="6019800" cy="3467100"/>
          </a:xfrm>
        </p:spPr>
        <p:txBody>
          <a:bodyPr>
            <a:normAutofit fontScale="77500" lnSpcReduction="20000"/>
          </a:bodyPr>
          <a:lstStyle/>
          <a:p>
            <a:r>
              <a:rPr lang="en-US" dirty="0"/>
              <a:t>The Hebrew Bible is similar to what Christians call the Old Testament, but in different order. </a:t>
            </a:r>
          </a:p>
          <a:p>
            <a:r>
              <a:rPr lang="en-US" dirty="0"/>
              <a:t>It is written mostly in Hebrew but also in Aramaic (the common language of the Persian empire). </a:t>
            </a:r>
          </a:p>
          <a:p>
            <a:r>
              <a:rPr lang="en-US" dirty="0"/>
              <a:t>Our bible (Oxford New Revised Standard version) uses the Christian order of texts, but we’ll often discuss the books in terms of the Jewish order. </a:t>
            </a:r>
          </a:p>
          <a:p>
            <a:endParaRPr lang="en-US" dirty="0"/>
          </a:p>
        </p:txBody>
      </p:sp>
      <p:pic>
        <p:nvPicPr>
          <p:cNvPr id="5122" name="Picture 2" descr="Image result for hebr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441407"/>
            <a:ext cx="2720975" cy="1968585"/>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6" descr="http://www.israelhebrew.com/wp-content/uploads/hanukkah-wallpap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4059238"/>
            <a:ext cx="4826001" cy="2693368"/>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900" y="4485257"/>
            <a:ext cx="4076700" cy="2308324"/>
          </a:xfrm>
          <a:prstGeom prst="rect">
            <a:avLst/>
          </a:prstGeom>
          <a:solidFill>
            <a:schemeClr val="accent4">
              <a:lumMod val="20000"/>
              <a:lumOff val="80000"/>
            </a:schemeClr>
          </a:solidFill>
        </p:spPr>
        <p:txBody>
          <a:bodyPr wrap="square" rtlCol="0">
            <a:spAutoFit/>
          </a:bodyPr>
          <a:lstStyle/>
          <a:p>
            <a:pPr lvl="1"/>
            <a:br>
              <a:rPr lang="en-US" dirty="0"/>
            </a:br>
            <a:r>
              <a:rPr lang="en-US" dirty="0"/>
              <a:t>The newest book accepted in the Hebrew bible was Daniel. It was accepted because it was set in the sixth century during the time of exile (but actually written around 165 BCE).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8229600" cy="985838"/>
          </a:xfrm>
        </p:spPr>
        <p:txBody>
          <a:bodyPr>
            <a:normAutofit fontScale="90000"/>
          </a:bodyPr>
          <a:lstStyle/>
          <a:p>
            <a:r>
              <a:rPr lang="en-US" dirty="0">
                <a:effectLst>
                  <a:outerShdw blurRad="38100" dist="38100" dir="2700000" algn="tl">
                    <a:srgbClr val="000000">
                      <a:alpha val="43137"/>
                    </a:srgbClr>
                  </a:outerShdw>
                </a:effectLst>
              </a:rPr>
              <a:t>The Apocrypha and Pseudepigrapha</a:t>
            </a:r>
          </a:p>
        </p:txBody>
      </p:sp>
      <p:sp>
        <p:nvSpPr>
          <p:cNvPr id="3" name="Content Placeholder 2"/>
          <p:cNvSpPr>
            <a:spLocks noGrp="1"/>
          </p:cNvSpPr>
          <p:nvPr>
            <p:ph idx="1"/>
          </p:nvPr>
        </p:nvSpPr>
        <p:spPr>
          <a:xfrm>
            <a:off x="152400" y="1125538"/>
            <a:ext cx="5334000" cy="5626100"/>
          </a:xfrm>
        </p:spPr>
        <p:txBody>
          <a:bodyPr>
            <a:normAutofit fontScale="70000" lnSpcReduction="20000"/>
          </a:bodyPr>
          <a:lstStyle/>
          <a:p>
            <a:r>
              <a:rPr lang="en-US" dirty="0"/>
              <a:t>The </a:t>
            </a:r>
            <a:r>
              <a:rPr lang="en-US" b="1" dirty="0">
                <a:solidFill>
                  <a:srgbClr val="FF0000"/>
                </a:solidFill>
              </a:rPr>
              <a:t>Apocrypha</a:t>
            </a:r>
            <a:r>
              <a:rPr lang="en-US" dirty="0"/>
              <a:t> is a collection of later Jewish books, written mostly in Greek. These were known by first century Common Era (CE) Jews like Jesus, Paul, and the authors of the gospels, but were excluded from the final Jewish canon as being too new. Most are “pseudonymous,” meaning they are attributed to famous people but not written by them. They are in the Catholic and Greek canons, but not the Protestant canon. </a:t>
            </a:r>
          </a:p>
          <a:p>
            <a:r>
              <a:rPr lang="en-US" dirty="0"/>
              <a:t>A huge number of texts did not make into any canon. These are sometimes called the </a:t>
            </a:r>
            <a:r>
              <a:rPr lang="en-US" b="1" dirty="0">
                <a:solidFill>
                  <a:srgbClr val="FF0000"/>
                </a:solidFill>
              </a:rPr>
              <a:t>Pseudepigrapha</a:t>
            </a:r>
            <a:r>
              <a:rPr lang="en-US" dirty="0"/>
              <a:t>. Some, like the Magic of Solomon and the Book of Enoch, had a strong impact on the Catholic church and Christian notions of hell, Satan, original sin, and purgatory. </a:t>
            </a:r>
          </a:p>
          <a:p>
            <a:endParaRPr lang="en-US" dirty="0"/>
          </a:p>
          <a:p>
            <a:endParaRPr lang="en-US" dirty="0"/>
          </a:p>
        </p:txBody>
      </p:sp>
      <p:pic>
        <p:nvPicPr>
          <p:cNvPr id="6146" name="Picture 2" descr="http://biblicalgenealogy.kavonrueter.com/StJohnTheEvangelistReceivesRuleToMeasureTheTemples-2WitnessesOfGod-Enoch&amp;Elijah_Ha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453" y="1130300"/>
            <a:ext cx="3541348" cy="5126038"/>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1431"/>
            <a:ext cx="8229600" cy="1143000"/>
          </a:xfrm>
        </p:spPr>
        <p:txBody>
          <a:bodyPr/>
          <a:lstStyle/>
          <a:p>
            <a:r>
              <a:rPr lang="en-US" dirty="0">
                <a:effectLst>
                  <a:outerShdw blurRad="38100" dist="38100" dir="2700000" algn="tl">
                    <a:srgbClr val="000000">
                      <a:alpha val="43137"/>
                    </a:srgbClr>
                  </a:outerShdw>
                </a:effectLst>
              </a:rPr>
              <a:t>The New Testament?</a:t>
            </a:r>
          </a:p>
        </p:txBody>
      </p:sp>
      <p:sp>
        <p:nvSpPr>
          <p:cNvPr id="3" name="Content Placeholder 2"/>
          <p:cNvSpPr>
            <a:spLocks noGrp="1"/>
          </p:cNvSpPr>
          <p:nvPr>
            <p:ph idx="1"/>
          </p:nvPr>
        </p:nvSpPr>
        <p:spPr>
          <a:xfrm>
            <a:off x="419100" y="1143000"/>
            <a:ext cx="4622800" cy="5994400"/>
          </a:xfrm>
        </p:spPr>
        <p:txBody>
          <a:bodyPr>
            <a:normAutofit fontScale="70000" lnSpcReduction="20000"/>
          </a:bodyPr>
          <a:lstStyle/>
          <a:p>
            <a:r>
              <a:rPr lang="en-US" dirty="0"/>
              <a:t>The New Testament was written in Greek in the Roman Empire, mostly by Jews, mostly after the destruction of Jerusalem’s second temple in 70 CE. Its main character, Jesus (Greek for </a:t>
            </a:r>
            <a:r>
              <a:rPr lang="en-US" dirty="0" err="1"/>
              <a:t>Yeshuah</a:t>
            </a:r>
            <a:r>
              <a:rPr lang="en-US" dirty="0"/>
              <a:t>), existed in many versions that synthesized many pagan spiritual traditions and practices: Rabbinical Judaism; Greek philosophy; Roman mystery rites that practiced ritual cannibalism and believed in purification by death, resurrection, and baptism; Persian Zoroastrianism; and perhaps Buddhism and Confucianism.</a:t>
            </a:r>
          </a:p>
          <a:p>
            <a:r>
              <a:rPr lang="en-US" dirty="0"/>
              <a:t>The final Catholic canon, fixed around the fourth century CE, also excluded many books and traditions about Jesus.  </a:t>
            </a:r>
          </a:p>
          <a:p>
            <a:endParaRPr lang="en-US" dirty="0"/>
          </a:p>
        </p:txBody>
      </p:sp>
      <p:sp>
        <p:nvSpPr>
          <p:cNvPr id="4" name="AutoShape 4" descr="data:image/jpeg;base64,/9j/4AAQSkZJRgABAQAAAQABAAD/2wCEAAkGBxQSEhUUEhQWFhUXGBwUGBUYFxcZHBwWFhQcGhwaGBsaHCggGB0lGxYdIjEhJSkrLi4uHB8zODMsNygtLisBCgoKBQUFDgUFDisZExkrKysrKysrKysrKysrKysrKysrKysrKysrKysrKysrKysrKysrKysrKysrKysrKysrK//AABEIAO0A1AMBIgACEQEDEQH/xAAcAAABBQEBAQAAAAAAAAAAAAAAAQMEBQYHAgj/xABAEAABAgQDBgQDBgUDAwUAAAABAhEAAyExBBJBBSJRYXGBBhMykaGx8AcjQlLB0RRykuHxM2KCQ1OiFbLC0vL/xAAUAQEAAAAAAAAAAAAAAAAAAAAA/8QAFBEBAAAAAAAAAAAAAAAAAAAAAP/aAAwDAQACEQMRAD8A7QIWCCASCFggCCEggCFhIIAghvET0oSVKLAXMZfaPjeWmklCpn+47qB3N+0BrIQqAvHMMd4xnqLGYJf+2WH5+pXLlrFHitqqX6lrU98y1cOAYDpAdlXjZYd1pDX3hT4xEO38MP8Ary/6hHFFYqpto9zY8DBj1FIQUlwpCVigfeBoaXcQHbEbewxtPl/1CJUnFIX6VpV0UDHz6uaotm70+uER/wCLUkuHTU+kkNfhrAfSMEfP2A8aYuSd2crKBZe8Dy4xrdk/awzDEyr/AIkX7jTpAdUhYpdjeJ8Nig8qakn8pofaLl4BRBCQsAQGCAwBCwkAgFghIWASCCCAISFggEEKRCQQBHlawKkgDiYUmOe/aXiPNUmSiYxlpM1SQRweo13Q7c4A8aeM5beXJKVkG93ULANYPrq9BGVxu6yUqzAAB+LA1vFF4SSqbOQMpWQrO2gJL73AOx5xrdtyQlbAuWBJFRmJNB2gKBaR9cOHK0CzU2sfldocVILqA6c+X7+0eVymNRoXr8udflAQ5h3SeROjNEpSXlSjfcA9lG9P37WhE4buLHsYdmyFJSkBJ3QKAGzkvW9YCCshnhooCkkmrN3Ff2aHZiQQNDw7aQxMVlcCx16NAMqkpVQ0q3V//wAxVY/DlMxSBvFKilulH+ES1LJmS+GdL9M1W7RF2zl8+bmCknOp6P8Ai5mkAwZ8yUUqBKSDQhxbQR1Twd9qKQlMvFWAAzi46g3Hxjk87DIyuldaMgpIJDXe0RZT94D6x2ZtKViJYmSVhaTqP1FxEwRwDwJttWCmAhWZBAKkDUahqbwDnlHd8DikzZaJiC6VpCknkQ4gJEEJCwBBBBALBA0EAkEEDwBAYSCAWPKiweFJii2/thCUFKCCo0vatYCNtDxSA4lpL1DnhZwA+vGOceIsOVTPPUaLITNBepdgXFQLO0XGINXf25/XxiAqrPUAvXrANI2eZbO6UkFpad1Kqs5Iqp21NQzw5OU7niBa3T2MPIUcuT8IJKRRgGFqw3QGo5t0H94CGuV19tAQR8z8IFhr8DetrVNdfpokKufq4NPaG8QcqVKOgflZz8oDCba20uYsplkpQCzCjkG54Q7siXNCkLKyHqCSdB8LfOG9ubOCU4dYISZySo1LOS4NqDeA4UjReE5ilDKtnQlOWjhSTMYv0Yn3gJ6CMTJXMFFyiAsUGZKjurA7EECjtxjO4tBcMCasCObf2pGm2EpBmTco3UyVJUbPyH/LL7RQYksCSwNWbR+D6sG94CIiUM6WdTF7gAsbAjRtdYXaUoTVFRBSSokhIepL0ryhEKYgUABc8gLdYdSV5t4HR68eJ/zARF7MAIKSTaigBpahLwk7BhLkhL0tRmHzo/eLKUreF2v2H7frDG0TmctesBVJnkm9B1j6B+zfaBm4NAUzoATQvRqd4+f8EplAs7VrahpHXvsoxqAVpAyCZUIcsFACiX5OYDpkLCQQCiAQQQCgQQkEAQQsJAJFdtPaJQpCEB1qqeCUi5PyET5iwASbAOegjNZiXmqfMuo5J/CPb4vAM7X20uqEkMR9fXWMztDEKyrKQ6mLB9Wv7xY4xOY8+lYppqcprx+EAydpSvJT5jpMtIClEEutQ9NK5mS7N+IRXHbcs5sgWrLWiFaDR/1aJuHwEtImmYM+dWYJNU2AJIPIBohTZMkYZa/KlhSJmRJyAUZLdT+8A4na6NUTa8Eg61sriI8o2wgvuzOhQRYjjSrmlbRKx+xpOYKQkgBiGUqxTb1VZ6au0eP4CWh93MTXeJNgzB3PueMBHxO0kIUE5JhJ/KkKYs7M8JO2rLWgoyzASGYp4huMSP4ZFWloYP8AgSWJ7cBDE9EtN0If+VNuw5wGG2pLUpYl7oqwBPpFgC9rPGldMlKZko0lASJgSS5cFaSDY7xr04RUTsIoBSkyiRlJUUhgCpRArUFlA9ukTPCMtRTMCvSVpUSTcvkZjyW7wErC7STIkrC92ZMYZQl2lgZmUbOolJbQB4gzpgKSUpWSSKMGpwINKNGvmAlOJzkDNiHAyv8A9Nm6VbSM/PkBRokHRmBoaHTl8oCtmkEOJcwUFcrB+Q1DvDstLBlBVB6t3gRlobOze3OJMrA1DoDE6hOutRasTEYBILMmz0HDoO0BTp1qAD6baV0NPfjApKT6S4tdPc3i2wipaf4jMR6E5XDVzhm4w9OVLXJlhOXMEB24OaKvYNpqICgl4IlW61XFqX4cYttgYuZILgspKgtN7hSHvxBI6AxDXLQDvZqVoQGJHSkRxiUBygEMGD1GlHelvjAfQ+xdopxElE1P4hUcDqInxzT7N9r5ViWVDJNRmAe0xLOORqxHTnHSngFhYRoUQCwQQQCQQQQFTt9bpTK/7jv/ACJv70HeKXGDKSATd2zE+z2ixxcw/wAQt/woSEjq5J727CKfHKd6wEDE/WvwiBihrZ3r2eKf+AmrdSJ6nExSWUpTbpKcwA5gi8WWycSmZhHIrmU5fMSah62DD4wDBXZnuzDn/iM/itt5zMw6AlKfMClTVEneDBgkCvpHVovpiBlUxIU4rq1a/ExGlypUueGSErmgpSt6AoFO51V1gIp8RZJgQoKmJIdWdAlKe24ksGDC/uItBiJc0jIWX+RQKVWrTUUuHBpC7YwyJyci0jKwyli4AFCDpRoyO1FT8MDLmp86S+6o3AD63SecBq5iAh1TClID1JA6140PtFPidt4dyATMUDQISTdw3DXnrGaw8xEya6hMmJ/CklS2Gg+hGoRtKbJlqEjClO6Q7ANmS+Zri9IDNY3xGQFy5QypUwN33UlIppc+8MbG2sqRUS8+8FhycrpUFVDVFLOIXZWzCubKQoZTMWkDN+VR9XSkbHH4YpUjDjKEsCS1VAr1q1gesAwPE8hYBXmlkl1ApJTmvoDrxhJbT2yqBBYljZzUs7/CGdqqUuWqQiVmUFJUF6AOKEmgqsp6xH2cZADYhOU9ShQ5ijGsBKxmFCSHIYGpdmF9eENJ2io7kllmgJFAANVK4EaQ5icJhDNdeImTEEBVSCX15RbqEhbeXKUhA/MQCTpugMPeAq8BJkoWVzwvEG6spKUe9MzPpE7zBLmlEkJnSiPMQhYdWUEhWQmuZJTqHI4xFxE1RqEtqDycVD9ohKKk5VpdwS16O1uHvAQ9tlKCoyi8s+kWI1Y1d6mkVEqaSRwe0Wm0pClVPEk83/xpxiJh5GY5Uit24wD+Gxi8OtK5Z3hVnLHVvrlHePB3ieXjZQILTE0Wg0II5R8+FBUcofNYDvDuwtrTcHiQtCsqwWUDYsag/KA+n4WKnwztxGNkCagEVKVJN0qTcRbQCwQjQQAYQwpggMltWeBi5iU3MtJVoxBNuyhFXiJoc6/vV4e23iUJxc5cxkhCUjMSPxJ0fiB8Iq5WNTMbIpKnGYJBD1DkEXEBCw0kolqFcylKWH0CiVCnF1kRC8O4UysOkKucx7MB8SfhFrML1DM44RFQDmPIN2o3ygEXLBrx1+rf2ipxiTORMnIQTKw7zMyWBUoepn/Cz8STwiyx2HzoYC9GJbgLx72TgTJBzkKoRluAlQqALW/zASps7zAiY75kCujihbuIrJ2PkpLKWCRusxVW9SBw0ifhJKZUpEoVAVS/oIDA8wzPEbaOFlqSSZaSWJdqggQDEjBSZqgUIS5qSEt+F7U1YRJxifu1IYOxZg1xp/eDZ4KZMmYkEEy00ClAqO67h2qVNbQR6WTvPwrZhSvxevKAwcucZeJkKY7tgf5lCndzG3kJ85czEZhkYoS70CBlA/XvGRxqpczK530SzlOpmNmy/EDq8X/2e4o+TNQs7pQoimpF+f8AeAlYCTlkrnBs01ZU1mShRAZtc5UacBwiKmSJwmIUkHJlVqfUd5/6g3QxaymVIlgOAM6aU/E/6vFZs3AHLPDqAStFXJUSRR6gtvP/AMYBdm4FHmJSlISohRBYDdEvNXuOOsMKKgCblu56/OJez1viEpZICJa1FW9oPxFz84gqm7xHBn6Nw1EA2nEqWBmTkclDkqGYioSN1n5PDu3UiVLSkKdTZixoklwyaaD6qAHtnygMOhaq5ZkwhJNyogAniwHxMVe0k+YlQFSo05fTwFj4klhM9YAsR75XPyMVOAl5cVIIN5gp1IFu8W/iGclc1ShUFKTTiUj2FDFFhsQEz5UxW6ETArg2Uufl8IAWAMSWoEzXYlKSwUaM7mrCIPjKWEY2dwKgac0gnvWJW08QmdiFrFCqZnD8Cp29zEfxmoTMXMUgUUQe+UfqIDqX2JzSqVPpTOCS91Ef/VvhHTIwn2PoSMC4bOV7/H0hn7Ru4AghYIBDCLUACTYV9oWM5462mZOHZHqmHLzy/ibm1O8BhfEO0jPkYqYQ5UpKUBrElknqEqES8JgkgZ94Mo0zON1RDgF2sIZVsxSpCZaTlW6Zqswd1eqvCwoOEJhcPiUrBmzApFAwWkBrUHk07EWgJGL9T6s7c2/tFFPm4hUuUuWEKlrQ+mYMrV1po/AxdbaRMUk+QoJVeo0a1jFbgcPPSEoWAJaUhDApVugM4qDmrflATtjb8iYtat5Exmy5SD5aHSA5BBBBd9Y9qbMEEsokpTzbThHpACZcxKbKnZw7A5cqUl/6RFbjN9JUn1o+8FblJcB+Bqk9YCfkBWEh3IKqflSkkvyt7wzi1DKVKoKu1Sx1pyrDGCJUpeIBJzpySiXS4KR6uBKjWnCJWMmIlgFRoQwDOSwZgNaQDjgSkBNUpSwL3HLm/CPE4MKJqRvdxR4ieGpbLCSkuAZktBLjK7UpvKTQPwIIsTB4i2sMOh23zUC7nL1tb4QGP2phUy1slL6lr5SosQLNVL9I2XhnKnZ8uYyfNYgFgC1UgHU/2EY/wzsSZi5+ZS8oLlS+AYv16RME5eHkTEhTlJ8sEAsKkEjqFPAabZuKSvDhDb8skLfXOolKgxszjt0iLj8aJKSQgqzEPl5Nf5e0V+y5SjJE+SfvEjeB1Buk8bCJyJgnyCUhm3VpJqDlqCWqDof1EBXYfFiYSAllFwxUhKt7RioF30vpDuIwS5SkpJ3l5XAP4iDS96iLSfs8hcmYTeRLKRwPlsS/a4qxhFyc8+Q+kx76sfhWApp6yAkMWqGPNnjxlYOR0HuKjqPhErboJnKozKV7ZrfL3EeMNIH8Imf+LzFoNEsQkEjQ8hfWAqJ5qVBR3d1gXL6+zH4RHxaFKOXu7WDcfq8SdqTFTsymCTlrlYOzJqPq0PzEDDqCqMqWJhSp1XJDcwco94CjkyitQFSr8IGpFm9oZw5Jm1IGm+oJ11eL3w+kTNoYdgwMwEJFr0Z7D94r/EaQnFTwf+4tqMfUTf8AS0B1T7K5UxMyclwUBIcpLgqJoxFCwe0dIjmv2QbTSpC5LVCUrB5ABLE6m0dKgFhYSCAIzfjPBZky5pqmUoFSeRUmvZo0keJssKBSoOkhiDqDAc+2jNIcpGY7rbzAueJuTSj8Iq5OOnKOVcgp55wR9d4kbVliW8sL9E1ISeKPNBGlCkpI7Q5ipgAKlHKOJoG/QQHhSgSoBQLFmetgbPzENSJgUgmxClJb+VRY9TFbhEypippKkn70lBCg5AQmzeqo5w9sp0y5mc3WQ7MN0l20t84BZ2MGcy1bqsgUC9CHYgcCGfoY8TpJIWC4rlLXDgvXkTFfi8UpjikH7uUsIBADl17yrWBSnsFaGLSYQp1JrmBWR1FusA5IxKVIyIBCJbpy1oyUhnavqBj2GJzBibD3zG73a8U2BWpKpqk1yrJKabyVJOZJ5lIccwIk4tMxU5Et8ktRLEFlK+6WdPSGBo7+0BNxmJEpHmLVVBzgvWnCoJFWPtHPVz5mMmmYt2JboNBGg8YrzFEhKgmzcgVBNTq+Ykxa4TZ6ESxLkpBUMwJJ/KopJ5h0vYkPAOSJiEITKlskEMuZYZdT8fdhFHs2QmeudLT6VKUkHpLzA249ItcRgJpXdGRgTfRjrWh069IrvBiXW4o06aT0EpApozKI784Ct8M7TVhcQZU2gdjwc68x+0bLa2zxh5iZ6P8ASXSYBXVu5BqO/GM1422Tm++ljeSagC+r82/WLfwx4vQrBpkzk5lkiWkcSaJJ9hWAsp6jllpdwiWlAI/2kMacdONIhrSpK5andSFE14hKgwh+Q4SU6IOVNXZKhuh+ILjo3CImBn+YJhFChWXKaMCAlgeR+fSAr9szN4ku5JOlzwb6pEWfiMuElywp2UtZCa1UpqsdPkYtUSQcO6g6khaeySSCfkODRT7PwInTCgenIpQPNJBGtj+kBHRikoQoFDkoLF1O4TzUXqBD/irFAlIFWQlPQklTUpr8IjysKVBaxaW3HKVrcJHNyAe0evE+E8qYsaUWH/3AUPvrAV2x8aJeIlrJqhQWOTC3ekQ9qYwqnzFEM5cjnrd9XgxUlOVKgS506CJ6MNmw8wTUnzAhK0GxMuprxozcknhAWHhTxRNkLzIylSQlgwAUM28ksOcfQGzsSJspEwWWkK9xaPl/YuBVMnpQm5YN3oPcx9ObHwfkyZct3ypCXgJsEJBALCGFeAwHPPFGyk/xbqsfvBlLEUZnFRUKPcRXowyEJKAkEW3gD7vyjR/aAgoEuekF0nKWD7rg6dx3MZ7DzxMSVJPIgnS46OCD3gIqdmykWQmpJ5V0YUIpCz8IlcvIsqy5itQe5USa8RYNHnDYsTJjIqkE5pv4Q2g1UXpSnEwuKxCZYKlPlBFeqgP1gPSEJRLyJBykFLHQG49oYw8sS5YRcJcc2zFn5s3xMO4pJHO59jfmKxGwk4TUImAMFB24EHWnAP3HGA9onoSVJDl1BZJBPqCUp5N/eHcIXUhdWlqfLz8tQY62mfOGFKoSzZbPzb4PCbF2mmfLdsqg27UvViRycp94DMeJJWbFyruSlJalM1Ob0PtG3wsoS5eRKQlUqZQtUuAreeupEZTbkspxMlRqM6GIapC6j2X841vmFZXNNCpZQdKy0hJPPeAHv0gIGNxC/LOX1gHMngd4f8gL82im8EHMGepM9Rcm2WXwud1u8XqpZUCoGr14HqPj1aKrwrkRKzFgTMnIJdr5WHzgLSdUOw/vYfXOMPhJSDtGWiUCPvUFnsoKzOKUsOlY20+aCWuWDtav60+njH+Hkj+NUs1EtC1nqUsP/dAbIYwCWk5nVMmLnKdrH0jlRvjFbs3OkFRBIE0hQa6VA25ivC5ibMZKZYIqEAkNYr+8SOqaDsI87IUFywsWUoluaXD8HIIgPU8CXJZRBCiohi4yqmbrVYWB7xXbH+7mkEN9zNY8TYAdwA0ObQzKzoH4QJnEAEswa1X94rto4o7ochwlPQMCR3MBGmYvypacOlQUkKzzFvedZ1G2SrCJ3jLC5pwFzkQFNruUINr04RV4vZ5BUDVqlnsdG5seVRHteJU8sKIcJKBRxlNQkvcB6AmAr1yElabkJLEJq+tywAcfGLrGYpCZsuatYeiCgAlKZYJYuWzEEvazgRQ4uZMQWLpq551I+bxBUosSetYDbeEthkbTCK7s10qFd1Csz04iO7iON/ZPjs2IQk+vecn8uQ2+EdlEAQQsEAQQQNANYmQmYkpUAUkMQY5TjsAiXiZkhS1AKJQXIBL7yMrjgyTr2jrUc7+0rZ7TJc5JyktXTOghn6gj2gM/sYgLny0+lKsoBJLZUppwuSf0hvbQ3Mp1WgHh/qp/eLOVLQErWk1mnOeW6Et/4l4g7QWinmMQ+tBmG8Hq7bogI86asCYtsxIyoQxYSUsFM5fMoqFeTaEmRsqW2GlqDHMkGhf8CXdrGPH8SmaoFKkrroqgprl03RTpDktORBQKAkqAsBQ20YvAVO1lqZCKjMlJmGut0A6udRpE7Z+B8uZKUd1M0ZSm5SRRClNQBQJQQHAdB0iQiYh3YEjU1NTp3hxc6oNm7Vd2PtAVHiyRWWt6S5iBlZmGYv1t8I0iDRV/WpXTO0z5LBjPbVadhlklxVi9ygs9LWPuIn+Hl/dJcuVywt61KfuyObBKP6hASlkjP7+46xlsPNzSTlei1KBZwGUgKzOaDf8AjGqxAazn/BP6RRbBSk4eYSKZpzjlmR2tAQdgbWJmKQujhq1qDZ/hEzw3swHz1tumZlNaFKBmZ+BUU9hGe2xgFyJ2cChsr8zc+JEbbYOz1S5C1F2UpUyhf/USQkf0pSf+UBFxRVvLcuQov0TUM3ERF2dNVLkyky2GZ1FRdkpABKzrQHvYROmS82cEAFlJ14161r8IVEkSkgasJYUQFMA4pzv3VARsXK++m5VFQEoJzcQULL0AarfCK/b0oJCE3JPA+oMW5UPWL3CoAK0sGUhKA1SlLkqD/VzFPtpJmLlsAAkvqdEn48ID3tacAtSVAMkVGrBI0e1oo9q41EzKz0dIoz2YAC9QGj3trFBS57Auo5UvQ0TlL11486RXymdE1SgDZOgFOVeFv0gJ2JXlkzUKD4gFIJcEJSzkUpmqHvQEaGKnZsgzVlBu1unfnFhszGITiQQVFyy1FraEBqZa04OIk+H8CpWMITvHPlzD+a46gQHUfsr2IhEr+II3y8sHklgo9SQ3QR0ARF2fhEypaZaAAlIAAHKJUAQsI0EACCCCASM946w+bCLLtkZT8rF+IYvGhhnGYUTZa5avStJSeig0Bx7ZOLaYZSy+cOkflWBvJfV+XCGfFCilAUKELSb6Z2tzdj1aEx2HVJZShvylhBqzqQbj27jSPW3sKqdLCpZdLpmFOWqmUCB/tIgHRg5aVCYhCUq9QDMK1tY6aQxMmFGJSCWT5SwXs41PMFok4XDzEqKZqkgCgKQ5YaEkj4CAyXmhVCkS1CoF2SQG1civeAqcTtFKpkoS15t6oY0DKfMWrQtF0uW4UElwrde4roe40iNL2fL8yWoJSllglgzpykMW6/AROVMuAGCacgD8qiAyKtjz1LSJiQpALgEhKDzIBd6OxB1aNRIxU0oXl8tWQplBKUZQhJQlRCQ7l6XaxpHpExg9h7Wr+3xhvZUshOJWSATMHE1MpP6vASZiiQWAqH1dyKhmowil8KSgqQx4zailRNlaijUEWeJxflyi7sAouAHF2LE2AEU/hItJBFvv2BrdcouSOR+MBO8S4Ez5TIylQLjsLP3iJ4f2jMkqUmYQmYboUwzAhk5D6TZhpQ1GtuVoUWBDkFQa9GrFTtvCGYN1s6WLVPOh6izatAXSZR9WVSAXbMwFGdqt7RXYraVcwSooBIcM2YcairF3NOFYkpm7iVOQls2UBrioYVcuaRW4HaSAFeoZpym3T+UAPwLEwE/DzHSV2CTlJLE2BAcUsr4RTTMcJiSUjKxZVaggEJ/4mJq3OHnPR5wFtfL17EXimlYZXmKAD+YklI0KwKCupHxSICDjJIVKUsvRYQLlyUqUroxp/eG9nYLzVplt6jmBP5gCzvocwBHSLraOC8tCJSVDcG9zUWUX716mGtjYIlZYsvLusx3irV66aPAUSMKxddiWJGgNe1NP3jZ/Zfs9U2eE1GVXmFTfhSQzPUPFXi5H3fkgeknNMFcxNiQBTTU8HpHTfsv2aUSlTTTMAhIIuAASXNTUt2MBuhHqPCY9PALBBBAEEEEAkBhYSAzXifwkjFkKByL1oCFdefOMcMBMk/drZwSQ3AU/vbiOcdVjFfaNhCiUrFSyApCQk0FRm1fqYDB7Q2r5cxvUhJAmFqhUzNlatxltW6eMWWUHUW0PL5NGFG2wrzAUEpW6piqODYFLWyjKeoHCNbsFWaSkliUUCharkNwoQw0BA0gIc7GzZcwh5TBJWxB9LVqVgOEufpomnFLlyAvyitUx1EAZcqKBIIvz11j1iMAFTkBQzJykEFq1CjX+UH27xNUVFybWDUsl/wBPnAVGDxy5iiFIYAsoOokKNsxyU3TrwFombWmFEpZCgN3M+mYD6Hcw1gMMfvyQP9TKTxdKS51NHbqYbn4RUyZmUwQjeSlRYKmXdQGiTpx7QHnCYvzJbLTlVYpIbTgbnRv3iN4S/wBFIchhOp1myQH7CLTZ0sylTFrUCVpWpamDhReqQQyHSGpwDvWKfwUT5Z4HzC1P+6ke9OHGAkYyXlnpUBvBCsrcXAAOjFxfnHvCTjNmIWGAKFpND6iQLcQWppbmbBctPmJUbJSo1YuaEAvzbtHjAoCFqU+XMlSSOJIDKA0IYD6EAk5ZRmKeBJB7l36UiF/6rKOVK6FTLLgEZikVNaUH+YlzpuZKmo4I/TvWneKPGbKzyZSh6vLSwe6MqRT8rF2OtYC4SpC5ZagC1Bg1VAAP7D4GIcyYAQpQYAgjlw+MO4KfL/hkpKvvAd5wxLFQD8VaNyiIFpmLZf8AoyyM9fWolwimhNSBU2EA5ipSqLV+PeBOrk17xHws4ozKauUp99Tz+UTMGFTUHzCQUCoPqr6WGjgvozK6RGRLq3GnHnTjAWfhvAnEYqWhqeojgi9ehah48o7TJlJQkJSAEgMAKRnPBHh8YaVnUn72YAS4qkN6fr9I00Aoj0IQQsAPBBBALBBBAEEEEAhit8RbLGKw8ySS2cM/PSLIwkB89bc2GcCsy5gISRbiDwIoX5R58JY0SwqWtTS1KOUmwUOJOh+fWO0+LfDiMbKyqAzpqk1HZxVjHGcbg5ipolZShSSXBplIaxHu+rwGlxU/InzAHCQTRqh2LG1RrwhifikhIWFEghkgaknKB/UwhxS1GWnz2CgAFOb0oe4c94p9nYc+YlFMktXnDKXDH08dSRTUQF3PBAKR071AI6V94pJm2BnAyLNWzEJAcTKtmVyZosZ+IL0Oj93ex6RU7NxiUCYN4hUxRACVkaO7Dmm/GAnYtClSlKKSAQoM/KuvTiKxC8IzAJABpuqdgHczlV/8BxvEvGKUBVxmeqnFOFePGKvYzCUbFyEc28ycbDrAWmOxgTlCt4FYfoSR3p8oMROyrPdupUSKdgPaIE9BWpAufMQDexI+u5h2cfvFG+VTe1hezwDa9psDuqICykFr7j1c3d4kS1zFKUjKQEISUuzhAcXdgCa6/GIClqEueUEOCguoskhRNhx3SegirxO1EplreYfMWEsBp3szPz3rQE3aOHE1sqsqkiihwJcZtSHJ+MN7Lx4KcswATAptRRZAzDSvH3jN4THFJf8AaJuHnpYqWcyi4SABR23nsCCP86BrJWIKFrzNvJUgjSoZLcGJPvE/wngVTsVLTWhCjSwSczmjfhPuIyWzMYoAJpZtWHPiDW1ukdy8B7BTh5ImEfezQFE8ElmH6wGpEELBAJHqEhYAggaCAWCCCAISFhIAhGhYIBIzniPwwMQrzJagibxIcGjOebRpISA4F402Bi1Yn79QYgMzhNPygcTrzaLHZLJwqU1zhW8dCkWZxUXI78I7BtTZkvEIKJgcHWxD8DHMdu+H1YOYFKzTJRoCkkHkSLOOBvAUk0sLVqAD+v1pDIUEggpBrmIIF8iU0cOPSPeJmMmIIKkEWu4qSzM38x9tBEHBIV5QKgaISly5er9xaATaG0EhAM1XICtrsBzA+IiHs/GJ8lKN65mFWRRoxo7UqfjDG3MMiYlP3gCg5Gv4fT9c4nbInYhEjykVKjlCWcks/puRaA9icEL0cF2uS1mA7x4E4qzrCd0b5daE0IcABy9DFvgfs1xahmUEjNUgqGZiNUmgPU9ovNl/ZUlnnKY8E7x92AHxgOXbZxq1JypSwN+e61uhjNLP7R9EYz7MZCmyzFJHMZrdTGZ2v9j6nJlLSoaBsp14k/OA44IlyJmajV4xabW8NTsNMyTZak1YEhgW4HW8XPhnwPisUoeWjKl2MxVEgcuPaAd+zTZ4nY2WhaHSDmNPy1Y0sWYx9EJEUPhPwpJwKGQM0wjfmG55cg+kaCAIVoISAIUQghYAggggFggggCEhYSAIIIIAhIWCAIZxGGTMTlWkKSdFAEQ9BAYTxB9msmcFGStUon8N0u/C4jN7Z+z7GeUMi5astAgOSQNaipr2pHX4SA+dZuyJgJSpAlqDVI3qABhSgfppHVvs68OKw8szZw+8WAzjeCf/AIu9veNiuWDcA9o9wCNA0LBAI0K0ELAMzsOhfrSlX8wB+cOBLWhYDAEDwQQBATCwhgCFgaAwBBCwQH//2Q=="/>
          <p:cNvSpPr>
            <a:spLocks noChangeAspect="1" noChangeArrowheads="1"/>
          </p:cNvSpPr>
          <p:nvPr/>
        </p:nvSpPr>
        <p:spPr bwMode="auto">
          <a:xfrm>
            <a:off x="3063875" y="224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lost-history.com/images/orphe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444" y="949324"/>
            <a:ext cx="2276475" cy="31908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1.bp.blogspot.com/-eFFnjdNC964/Tk-cpHbMGwI/AAAAAAAAFGM/lPFllF39uMk/s160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7" y="1490538"/>
            <a:ext cx="2170113" cy="2534692"/>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6" name="Picture 8" descr="http://www.bl.uk/onlinegallery/sacredtexts/images/lindisfarne_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2192" y="3733801"/>
            <a:ext cx="2167207" cy="2997200"/>
          </a:xfrm>
          <a:prstGeom prst="rect">
            <a:avLst/>
          </a:prstGeom>
          <a:noFill/>
          <a:effectLst>
            <a:outerShdw blurRad="50800" dist="1143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4900"/>
          </a:xfrm>
        </p:spPr>
        <p:txBody>
          <a:bodyPr>
            <a:normAutofit fontScale="90000"/>
          </a:bodyPr>
          <a:lstStyle/>
          <a:p>
            <a:r>
              <a:rPr lang="en-US" dirty="0">
                <a:effectLst>
                  <a:outerShdw blurRad="38100" dist="38100" dir="2700000" algn="tl">
                    <a:srgbClr val="000000">
                      <a:alpha val="43137"/>
                    </a:srgbClr>
                  </a:outerShdw>
                </a:effectLst>
              </a:rPr>
              <a:t>What was excluded from the New Testament?</a:t>
            </a:r>
          </a:p>
        </p:txBody>
      </p:sp>
      <p:sp>
        <p:nvSpPr>
          <p:cNvPr id="3" name="Content Placeholder 2"/>
          <p:cNvSpPr>
            <a:spLocks noGrp="1"/>
          </p:cNvSpPr>
          <p:nvPr>
            <p:ph sz="half" idx="1"/>
          </p:nvPr>
        </p:nvSpPr>
        <p:spPr>
          <a:xfrm>
            <a:off x="-139700" y="1512968"/>
            <a:ext cx="4800600" cy="4525963"/>
          </a:xfrm>
        </p:spPr>
        <p:txBody>
          <a:bodyPr>
            <a:normAutofit fontScale="70000" lnSpcReduction="20000"/>
          </a:bodyPr>
          <a:lstStyle/>
          <a:p>
            <a:pPr>
              <a:buNone/>
            </a:pPr>
            <a:r>
              <a:rPr lang="en-US" dirty="0"/>
              <a:t>     Some excluded books were called Gnostic gospels, only recently rediscovered. The Gnostics thought they had secret knowledge of God. These gospels were excluded because were anti-Old Testament (Hebrew Bible) and did not believe in the salvation of the body. They were also quite radical and didn’t fit in with Empire politics. The Gospel of Judas, for example, taught that Judas was a hero for freeing Jesus from his body.</a:t>
            </a:r>
          </a:p>
        </p:txBody>
      </p:sp>
      <p:sp>
        <p:nvSpPr>
          <p:cNvPr id="4" name="Content Placeholder 3"/>
          <p:cNvSpPr>
            <a:spLocks noGrp="1"/>
          </p:cNvSpPr>
          <p:nvPr>
            <p:ph sz="half" idx="2"/>
          </p:nvPr>
        </p:nvSpPr>
        <p:spPr>
          <a:xfrm>
            <a:off x="5257800" y="2705100"/>
            <a:ext cx="3771900" cy="4152900"/>
          </a:xfrm>
        </p:spPr>
        <p:txBody>
          <a:bodyPr>
            <a:normAutofit fontScale="70000" lnSpcReduction="20000"/>
          </a:bodyPr>
          <a:lstStyle/>
          <a:p>
            <a:pPr>
              <a:buNone/>
            </a:pPr>
            <a:r>
              <a:rPr lang="en-US" dirty="0"/>
              <a:t>     Other excluded gospels had little authority or told disturbing tales. For example, the Infancy Gospel of Thomas told of the cruel and dangerous pranks Jesus pulled as a child, including killing other schoolchildren and made those who tattled on him blind. The Infancy Gospel of James is the source for the idea that Mary’s mother Anna immaculately conceived her. Some were letters falsely attributed to Paul, Peter, or other early apostles.  </a:t>
            </a:r>
          </a:p>
        </p:txBody>
      </p:sp>
      <p:pic>
        <p:nvPicPr>
          <p:cNvPr id="8196" name="Picture 4" descr="Image result for gnostic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025" y="552450"/>
            <a:ext cx="2860675" cy="1921037"/>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00" name="Picture 8" descr="Image result for gnostic gos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4626863"/>
            <a:ext cx="3568700" cy="223113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04849"/>
          </a:xfrm>
        </p:spPr>
        <p:txBody>
          <a:bodyPr>
            <a:normAutofit fontScale="90000"/>
          </a:bodyPr>
          <a:lstStyle/>
          <a:p>
            <a:r>
              <a:rPr lang="en-US" dirty="0">
                <a:effectLst>
                  <a:outerShdw blurRad="38100" dist="38100" dir="2700000" algn="tl">
                    <a:srgbClr val="000000">
                      <a:alpha val="43137"/>
                    </a:srgbClr>
                  </a:outerShdw>
                </a:effectLst>
              </a:rPr>
              <a:t>Who was Jesus?</a:t>
            </a:r>
          </a:p>
        </p:txBody>
      </p:sp>
      <p:sp>
        <p:nvSpPr>
          <p:cNvPr id="3" name="Content Placeholder 2"/>
          <p:cNvSpPr>
            <a:spLocks noGrp="1"/>
          </p:cNvSpPr>
          <p:nvPr>
            <p:ph idx="1"/>
          </p:nvPr>
        </p:nvSpPr>
        <p:spPr>
          <a:xfrm>
            <a:off x="457200" y="990599"/>
            <a:ext cx="4114800" cy="5688925"/>
          </a:xfrm>
        </p:spPr>
        <p:txBody>
          <a:bodyPr>
            <a:normAutofit fontScale="62500" lnSpcReduction="20000"/>
          </a:bodyPr>
          <a:lstStyle/>
          <a:p>
            <a:r>
              <a:rPr lang="en-US" dirty="0"/>
              <a:t>Jesus (or </a:t>
            </a:r>
            <a:r>
              <a:rPr lang="en-US" dirty="0" err="1"/>
              <a:t>Yeshuah</a:t>
            </a:r>
            <a:r>
              <a:rPr lang="en-US" dirty="0"/>
              <a:t>)  was a Jew. He probably lived in Galilee but worked with his father in a Roman business center called Sepphoris. He could read, perhaps, but probably not write. </a:t>
            </a:r>
          </a:p>
          <a:p>
            <a:r>
              <a:rPr lang="en-US" dirty="0"/>
              <a:t>The first “Christians” were his disciples, led by his brother James and a friend named Peter. Peter and James probably couldn’t write. Paul, a highly educated Pharisee, created a variant version of this “Jesus movement,” and his version caught on. </a:t>
            </a:r>
          </a:p>
          <a:p>
            <a:r>
              <a:rPr lang="en-US" dirty="0"/>
              <a:t>Paul is arguably the “real” author of some aspects of Christianity. Paul was a widely read, creative Jewish scholar whose version of Jesus wasn’t dependent on the man or his teachings. </a:t>
            </a:r>
          </a:p>
          <a:p>
            <a:r>
              <a:rPr lang="en-US" dirty="0"/>
              <a:t>Both Jesus and Paul believed the end times were immanent. </a:t>
            </a:r>
          </a:p>
        </p:txBody>
      </p:sp>
      <p:pic>
        <p:nvPicPr>
          <p:cNvPr id="64514" name="Picture 2" descr="Wheel of the Zodiac in the Sepphoris synagogue"/>
          <p:cNvPicPr>
            <a:picLocks noChangeAspect="1" noChangeArrowheads="1"/>
          </p:cNvPicPr>
          <p:nvPr/>
        </p:nvPicPr>
        <p:blipFill>
          <a:blip r:embed="rId3" cstate="print"/>
          <a:srcRect/>
          <a:stretch>
            <a:fillRect/>
          </a:stretch>
        </p:blipFill>
        <p:spPr bwMode="auto">
          <a:xfrm>
            <a:off x="4743450" y="896034"/>
            <a:ext cx="4286250" cy="3219450"/>
          </a:xfrm>
          <a:prstGeom prst="rect">
            <a:avLst/>
          </a:prstGeom>
          <a:noFill/>
          <a:effectLst>
            <a:outerShdw blurRad="50800" dist="63500" dir="2700000" algn="tl" rotWithShape="0">
              <a:prstClr val="black">
                <a:alpha val="40000"/>
              </a:prstClr>
            </a:outerShdw>
            <a:softEdge rad="127000"/>
          </a:effectLst>
        </p:spPr>
      </p:pic>
      <p:sp>
        <p:nvSpPr>
          <p:cNvPr id="5" name="TextBox 4"/>
          <p:cNvSpPr txBox="1"/>
          <p:nvPr/>
        </p:nvSpPr>
        <p:spPr>
          <a:xfrm>
            <a:off x="5130800" y="4199404"/>
            <a:ext cx="3733800" cy="646331"/>
          </a:xfrm>
          <a:prstGeom prst="rect">
            <a:avLst/>
          </a:prstGeom>
          <a:solidFill>
            <a:schemeClr val="accent4">
              <a:lumMod val="20000"/>
              <a:lumOff val="80000"/>
            </a:schemeClr>
          </a:solidFill>
        </p:spPr>
        <p:txBody>
          <a:bodyPr wrap="square" rtlCol="0">
            <a:spAutoFit/>
          </a:bodyPr>
          <a:lstStyle/>
          <a:p>
            <a:r>
              <a:rPr lang="en-US" dirty="0"/>
              <a:t>Above: a zodiac wheel in a Jewish synagogue in Sepphoris. </a:t>
            </a:r>
          </a:p>
        </p:txBody>
      </p:sp>
      <p:sp>
        <p:nvSpPr>
          <p:cNvPr id="4" name="TextBox 3"/>
          <p:cNvSpPr txBox="1"/>
          <p:nvPr/>
        </p:nvSpPr>
        <p:spPr>
          <a:xfrm>
            <a:off x="4743450" y="5048251"/>
            <a:ext cx="4102100" cy="1477328"/>
          </a:xfrm>
          <a:prstGeom prst="rect">
            <a:avLst/>
          </a:prstGeom>
          <a:solidFill>
            <a:schemeClr val="accent3">
              <a:lumMod val="40000"/>
              <a:lumOff val="60000"/>
            </a:schemeClr>
          </a:solidFill>
        </p:spPr>
        <p:txBody>
          <a:bodyPr wrap="square" rtlCol="0">
            <a:spAutoFit/>
          </a:bodyPr>
          <a:lstStyle/>
          <a:p>
            <a:br>
              <a:rPr lang="en-US" dirty="0"/>
            </a:br>
            <a:r>
              <a:rPr lang="en-US" dirty="0">
                <a:latin typeface="Berlin Sans FB" panose="020E0602020502020306" pitchFamily="34" charset="0"/>
              </a:rPr>
              <a:t>No Christian existed before 36 CE, so the audience for the Hebrew Bible contained no Christians.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57"/>
            <a:ext cx="8229600" cy="792162"/>
          </a:xfrm>
        </p:spPr>
        <p:txBody>
          <a:bodyPr>
            <a:normAutofit/>
          </a:bodyPr>
          <a:lstStyle/>
          <a:p>
            <a:r>
              <a:rPr lang="en-US" sz="3600" b="1" dirty="0">
                <a:effectLst>
                  <a:outerShdw blurRad="38100" dist="38100" dir="2700000" algn="tl">
                    <a:srgbClr val="000000">
                      <a:alpha val="43137"/>
                    </a:srgbClr>
                  </a:outerShdw>
                </a:effectLst>
              </a:rPr>
              <a:t>How did the bible get English? Latin first</a:t>
            </a:r>
          </a:p>
        </p:txBody>
      </p:sp>
      <p:sp>
        <p:nvSpPr>
          <p:cNvPr id="3" name="Content Placeholder 2"/>
          <p:cNvSpPr>
            <a:spLocks noGrp="1"/>
          </p:cNvSpPr>
          <p:nvPr>
            <p:ph idx="1"/>
          </p:nvPr>
        </p:nvSpPr>
        <p:spPr>
          <a:xfrm>
            <a:off x="457200" y="1143000"/>
            <a:ext cx="5562600" cy="5410200"/>
          </a:xfrm>
        </p:spPr>
        <p:txBody>
          <a:bodyPr>
            <a:normAutofit fontScale="85000" lnSpcReduction="20000"/>
          </a:bodyPr>
          <a:lstStyle/>
          <a:p>
            <a:r>
              <a:rPr lang="en-US" dirty="0"/>
              <a:t>The bible was translated into Latin by Jeremiah. For centuries, it was the only version of the bible available, and it was a crime to translate it, so most Europeans knew the bible only through paintings and street plays. </a:t>
            </a:r>
          </a:p>
          <a:p>
            <a:r>
              <a:rPr lang="en-US" dirty="0"/>
              <a:t>It was a good translation, but it made many errors. For example, the character Lucifer is a Latin mis-translation of “sons of light,” or Babylonians. Though the King James Bible retains this error and others like it, no character Lucifer is actually mentioned in the Bible. </a:t>
            </a:r>
          </a:p>
        </p:txBody>
      </p:sp>
      <p:pic>
        <p:nvPicPr>
          <p:cNvPr id="18434" name="Picture 2" descr="http://www.moshereiss.org/messenger/10_jeremiah/michelangelo_jeremiah.jpg"/>
          <p:cNvPicPr>
            <a:picLocks noChangeAspect="1" noChangeArrowheads="1"/>
          </p:cNvPicPr>
          <p:nvPr/>
        </p:nvPicPr>
        <p:blipFill>
          <a:blip r:embed="rId3" cstate="print"/>
          <a:srcRect/>
          <a:stretch>
            <a:fillRect/>
          </a:stretch>
        </p:blipFill>
        <p:spPr bwMode="auto">
          <a:xfrm>
            <a:off x="5778500" y="1346200"/>
            <a:ext cx="3200400" cy="4210050"/>
          </a:xfrm>
          <a:prstGeom prst="rect">
            <a:avLst/>
          </a:prstGeom>
          <a:noFill/>
          <a:effectLst>
            <a:outerShdw blurRad="50800" dist="63500" dir="2700000" algn="tl" rotWithShape="0">
              <a:prstClr val="black">
                <a:alpha val="40000"/>
              </a:prstClr>
            </a:outerShdw>
            <a:softEdge rad="1270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6838"/>
            <a:ext cx="8229600" cy="563562"/>
          </a:xfrm>
        </p:spPr>
        <p:txBody>
          <a:bodyPr>
            <a:normAutofit fontScale="90000"/>
          </a:bodyPr>
          <a:lstStyle/>
          <a:p>
            <a:r>
              <a:rPr lang="en-US" dirty="0">
                <a:effectLst>
                  <a:outerShdw blurRad="38100" dist="38100" dir="2700000" algn="tl">
                    <a:srgbClr val="000000">
                      <a:alpha val="43137"/>
                    </a:srgbClr>
                  </a:outerShdw>
                </a:effectLst>
              </a:rPr>
              <a:t>What’s the King James Bible?</a:t>
            </a:r>
          </a:p>
        </p:txBody>
      </p:sp>
      <p:sp>
        <p:nvSpPr>
          <p:cNvPr id="3" name="Content Placeholder 2"/>
          <p:cNvSpPr>
            <a:spLocks noGrp="1"/>
          </p:cNvSpPr>
          <p:nvPr>
            <p:ph idx="1"/>
          </p:nvPr>
        </p:nvSpPr>
        <p:spPr>
          <a:xfrm>
            <a:off x="3581400" y="1219200"/>
            <a:ext cx="5410200" cy="5486400"/>
          </a:xfrm>
        </p:spPr>
        <p:txBody>
          <a:bodyPr>
            <a:normAutofit fontScale="77500" lnSpcReduction="20000"/>
          </a:bodyPr>
          <a:lstStyle/>
          <a:p>
            <a:r>
              <a:rPr lang="en-US" dirty="0"/>
              <a:t>In the 14</a:t>
            </a:r>
            <a:r>
              <a:rPr lang="en-US" baseline="30000" dirty="0"/>
              <a:t>th</a:t>
            </a:r>
            <a:r>
              <a:rPr lang="en-US" dirty="0"/>
              <a:t> and 15</a:t>
            </a:r>
            <a:r>
              <a:rPr lang="en-US" baseline="30000" dirty="0"/>
              <a:t>th</a:t>
            </a:r>
            <a:r>
              <a:rPr lang="en-US" dirty="0"/>
              <a:t> centuries, people suffered great persecution to translate the bible into their spoken languages. </a:t>
            </a:r>
          </a:p>
          <a:p>
            <a:r>
              <a:rPr lang="en-US" dirty="0"/>
              <a:t>The King James bible was a translation authorized by the King of England in 1611. It followed other great translations such as the Wycliffe bible, the Coverdale bible, and the Geneva bible, which the King thought too radical. </a:t>
            </a:r>
          </a:p>
          <a:p>
            <a:r>
              <a:rPr lang="en-US" dirty="0"/>
              <a:t>The Geneva bible and the King James bible used went back to the original Greek and Hebrew sources, so they were good, but their translators knew less about biblical Hebrew than we know today. </a:t>
            </a:r>
          </a:p>
        </p:txBody>
      </p:sp>
      <p:pic>
        <p:nvPicPr>
          <p:cNvPr id="16386" name="Picture 2" descr="http://www.willshakespeare.com/king%20james%201.jpg"/>
          <p:cNvPicPr>
            <a:picLocks noChangeAspect="1" noChangeArrowheads="1"/>
          </p:cNvPicPr>
          <p:nvPr/>
        </p:nvPicPr>
        <p:blipFill>
          <a:blip r:embed="rId3" cstate="print"/>
          <a:srcRect/>
          <a:stretch>
            <a:fillRect/>
          </a:stretch>
        </p:blipFill>
        <p:spPr bwMode="auto">
          <a:xfrm>
            <a:off x="0" y="1447800"/>
            <a:ext cx="3448050" cy="4552950"/>
          </a:xfrm>
          <a:prstGeom prst="rect">
            <a:avLst/>
          </a:prstGeom>
          <a:noFill/>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02863"/>
            <a:ext cx="263040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rPr>
              <a:t>Terms to know</a:t>
            </a:r>
          </a:p>
        </p:txBody>
      </p:sp>
      <p:sp>
        <p:nvSpPr>
          <p:cNvPr id="3" name="TextBox 2"/>
          <p:cNvSpPr txBox="1"/>
          <p:nvPr/>
        </p:nvSpPr>
        <p:spPr>
          <a:xfrm>
            <a:off x="1600199" y="827646"/>
            <a:ext cx="7053724" cy="2031325"/>
          </a:xfrm>
          <a:prstGeom prst="rect">
            <a:avLst/>
          </a:prstGeom>
          <a:noFill/>
        </p:spPr>
        <p:txBody>
          <a:bodyPr wrap="square" rtlCol="0">
            <a:spAutoFit/>
          </a:bodyPr>
          <a:lstStyle/>
          <a:p>
            <a:r>
              <a:rPr lang="en-US" dirty="0"/>
              <a:t>Israel is the name of the county of 12 tribes from which the bible came, but also, confusingly, the name of the northern 10 tribes of the country.  The bible says the north and south split during the time of Solomon, 10</a:t>
            </a:r>
            <a:r>
              <a:rPr lang="en-US" baseline="30000" dirty="0"/>
              <a:t>th</a:t>
            </a:r>
            <a:r>
              <a:rPr lang="en-US" dirty="0"/>
              <a:t>-9</a:t>
            </a:r>
            <a:r>
              <a:rPr lang="en-US" baseline="30000" dirty="0"/>
              <a:t>th</a:t>
            </a:r>
            <a:r>
              <a:rPr lang="en-US" dirty="0"/>
              <a:t> century BCE, but in fact they were probably never one kingdom. In fact, before its fall, Israel was probably the more powerful kingdom. Israel’s Kings </a:t>
            </a:r>
            <a:r>
              <a:rPr lang="en-US" dirty="0" err="1"/>
              <a:t>Omri</a:t>
            </a:r>
            <a:r>
              <a:rPr lang="en-US" dirty="0"/>
              <a:t> and Ahab, demonized in the bible, were powerful kings with international allies. </a:t>
            </a:r>
          </a:p>
        </p:txBody>
      </p:sp>
      <p:sp>
        <p:nvSpPr>
          <p:cNvPr id="4" name="TextBox 3"/>
          <p:cNvSpPr txBox="1"/>
          <p:nvPr/>
        </p:nvSpPr>
        <p:spPr>
          <a:xfrm>
            <a:off x="391819" y="827646"/>
            <a:ext cx="695768" cy="369332"/>
          </a:xfrm>
          <a:prstGeom prst="rect">
            <a:avLst/>
          </a:prstGeom>
          <a:noFill/>
        </p:spPr>
        <p:txBody>
          <a:bodyPr wrap="none" rtlCol="0">
            <a:spAutoFit/>
          </a:bodyPr>
          <a:lstStyle/>
          <a:p>
            <a:r>
              <a:rPr lang="en-US" b="1" dirty="0">
                <a:solidFill>
                  <a:srgbClr val="FF0000"/>
                </a:solidFill>
              </a:rPr>
              <a:t>Israe</a:t>
            </a:r>
            <a:r>
              <a:rPr lang="en-US" dirty="0">
                <a:solidFill>
                  <a:srgbClr val="FF0000"/>
                </a:solidFill>
              </a:rPr>
              <a:t>l</a:t>
            </a:r>
          </a:p>
        </p:txBody>
      </p:sp>
      <p:sp>
        <p:nvSpPr>
          <p:cNvPr id="5" name="TextBox 4"/>
          <p:cNvSpPr txBox="1"/>
          <p:nvPr/>
        </p:nvSpPr>
        <p:spPr>
          <a:xfrm>
            <a:off x="1600199" y="2805619"/>
            <a:ext cx="6882898" cy="1754326"/>
          </a:xfrm>
          <a:prstGeom prst="rect">
            <a:avLst/>
          </a:prstGeom>
          <a:noFill/>
        </p:spPr>
        <p:txBody>
          <a:bodyPr wrap="square" rtlCol="0">
            <a:spAutoFit/>
          </a:bodyPr>
          <a:lstStyle/>
          <a:p>
            <a:r>
              <a:rPr lang="en-US" dirty="0"/>
              <a:t>Judah is the name of the country of the southern two tribes of Israel. After the north fell to the Assyrians, they rose from a vassal state to become a kingdom. Migrating refugees from the north brought some traditions with them. Much of the bible is told from the </a:t>
            </a:r>
            <a:r>
              <a:rPr lang="en-US" b="1" dirty="0" err="1">
                <a:solidFill>
                  <a:srgbClr val="FF0000"/>
                </a:solidFill>
              </a:rPr>
              <a:t>Judahite</a:t>
            </a:r>
            <a:r>
              <a:rPr lang="en-US" dirty="0"/>
              <a:t> point of view, and they probably rewrote history to cast Israel as an offshoot of a once-united kingdom. </a:t>
            </a:r>
          </a:p>
        </p:txBody>
      </p:sp>
      <p:sp>
        <p:nvSpPr>
          <p:cNvPr id="6" name="TextBox 5"/>
          <p:cNvSpPr txBox="1"/>
          <p:nvPr/>
        </p:nvSpPr>
        <p:spPr>
          <a:xfrm>
            <a:off x="391819" y="2805619"/>
            <a:ext cx="745717" cy="369332"/>
          </a:xfrm>
          <a:prstGeom prst="rect">
            <a:avLst/>
          </a:prstGeom>
          <a:noFill/>
        </p:spPr>
        <p:txBody>
          <a:bodyPr wrap="none" rtlCol="0">
            <a:spAutoFit/>
          </a:bodyPr>
          <a:lstStyle/>
          <a:p>
            <a:r>
              <a:rPr lang="en-US" b="1" dirty="0">
                <a:solidFill>
                  <a:srgbClr val="FF0000"/>
                </a:solidFill>
              </a:rPr>
              <a:t>Judah</a:t>
            </a:r>
          </a:p>
        </p:txBody>
      </p:sp>
      <p:sp>
        <p:nvSpPr>
          <p:cNvPr id="7" name="TextBox 6"/>
          <p:cNvSpPr txBox="1"/>
          <p:nvPr/>
        </p:nvSpPr>
        <p:spPr>
          <a:xfrm>
            <a:off x="391819" y="4583234"/>
            <a:ext cx="1107996" cy="369332"/>
          </a:xfrm>
          <a:prstGeom prst="rect">
            <a:avLst/>
          </a:prstGeom>
          <a:noFill/>
        </p:spPr>
        <p:txBody>
          <a:bodyPr wrap="none" rtlCol="0">
            <a:spAutoFit/>
          </a:bodyPr>
          <a:lstStyle/>
          <a:p>
            <a:r>
              <a:rPr lang="en-US" b="1" dirty="0">
                <a:solidFill>
                  <a:srgbClr val="FF0000"/>
                </a:solidFill>
              </a:rPr>
              <a:t>Diaspora	</a:t>
            </a:r>
          </a:p>
        </p:txBody>
      </p:sp>
      <p:sp>
        <p:nvSpPr>
          <p:cNvPr id="8" name="TextBox 7"/>
          <p:cNvSpPr txBox="1"/>
          <p:nvPr/>
        </p:nvSpPr>
        <p:spPr>
          <a:xfrm>
            <a:off x="1600199" y="4583234"/>
            <a:ext cx="6801417" cy="2031325"/>
          </a:xfrm>
          <a:prstGeom prst="rect">
            <a:avLst/>
          </a:prstGeom>
          <a:noFill/>
        </p:spPr>
        <p:txBody>
          <a:bodyPr wrap="square" rtlCol="0">
            <a:spAutoFit/>
          </a:bodyPr>
          <a:lstStyle/>
          <a:p>
            <a:r>
              <a:rPr lang="en-US" dirty="0"/>
              <a:t>After the exile, Jews lived in Judah (now called Judea or Palestine) but also all over the Babylonian empire (and later, the Greek and Roman empires). Some traditions diverged; Jewish communities outside Judea had different traditions, retained goddess worship, gave their God a different name,  and didn’t follow the same rules as those in Judea. The four New Testament gospels were written for four very different Jewish (or Gentile) audiences. </a:t>
            </a:r>
          </a:p>
        </p:txBody>
      </p:sp>
    </p:spTree>
    <p:extLst>
      <p:ext uri="{BB962C8B-B14F-4D97-AF65-F5344CB8AC3E}">
        <p14:creationId xmlns:p14="http://schemas.microsoft.com/office/powerpoint/2010/main" val="1291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Why are we using this translation?</a:t>
            </a:r>
          </a:p>
        </p:txBody>
      </p:sp>
      <p:sp>
        <p:nvSpPr>
          <p:cNvPr id="3" name="Content Placeholder 2"/>
          <p:cNvSpPr>
            <a:spLocks noGrp="1"/>
          </p:cNvSpPr>
          <p:nvPr>
            <p:ph idx="1"/>
          </p:nvPr>
        </p:nvSpPr>
        <p:spPr/>
        <p:txBody>
          <a:bodyPr>
            <a:normAutofit fontScale="92500" lnSpcReduction="10000"/>
          </a:bodyPr>
          <a:lstStyle/>
          <a:p>
            <a:r>
              <a:rPr lang="en-US" dirty="0"/>
              <a:t>Currency: the King James bible was written in Shakespeare’s time by poets. It was beautiful, but hard for ordinary people to understand, then as now, and not that accurate.  </a:t>
            </a:r>
          </a:p>
          <a:p>
            <a:r>
              <a:rPr lang="en-US" dirty="0"/>
              <a:t>Accuracy: this translation not only reflects the latest scholarship about Hebrew and biblical studies, but it incorporates some variations used by different versions of these texts, versions discovered in the 1940’s among the Dead Sea Scrolls in Qumran.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effectLst>
                  <a:outerShdw blurRad="38100" dist="38100" dir="2700000" algn="tl">
                    <a:srgbClr val="000000">
                      <a:alpha val="43137"/>
                    </a:srgbClr>
                  </a:outerShdw>
                </a:effectLst>
              </a:rPr>
              <a:t>Why this translation– continued…</a:t>
            </a:r>
          </a:p>
        </p:txBody>
      </p:sp>
      <p:sp>
        <p:nvSpPr>
          <p:cNvPr id="3" name="Content Placeholder 2"/>
          <p:cNvSpPr>
            <a:spLocks noGrp="1"/>
          </p:cNvSpPr>
          <p:nvPr>
            <p:ph idx="1"/>
          </p:nvPr>
        </p:nvSpPr>
        <p:spPr>
          <a:xfrm>
            <a:off x="457200" y="1308100"/>
            <a:ext cx="8229600" cy="5059363"/>
          </a:xfrm>
        </p:spPr>
        <p:txBody>
          <a:bodyPr>
            <a:normAutofit fontScale="92500" lnSpcReduction="20000"/>
          </a:bodyPr>
          <a:lstStyle/>
          <a:p>
            <a:r>
              <a:rPr lang="en-US" dirty="0"/>
              <a:t>Principles of translation: because ancient Hebrew is so different from English, translators choose either </a:t>
            </a:r>
            <a:r>
              <a:rPr lang="en-US" b="1" dirty="0"/>
              <a:t>Dynamic equivalence </a:t>
            </a:r>
            <a:r>
              <a:rPr lang="en-US" dirty="0"/>
              <a:t>(expresses the main idea, sometimes to the point of reinterpretation)</a:t>
            </a:r>
            <a:r>
              <a:rPr lang="en-US" b="1" dirty="0"/>
              <a:t>, formal equivalence </a:t>
            </a:r>
            <a:r>
              <a:rPr lang="en-US" dirty="0"/>
              <a:t>(expresses the literal meaning, even if it doesn’t make sense)</a:t>
            </a:r>
            <a:r>
              <a:rPr lang="en-US" b="1" dirty="0"/>
              <a:t>, </a:t>
            </a:r>
            <a:r>
              <a:rPr lang="en-US" dirty="0"/>
              <a:t>or a balance between the two</a:t>
            </a:r>
            <a:r>
              <a:rPr lang="en-US" b="1" dirty="0"/>
              <a:t>. </a:t>
            </a:r>
          </a:p>
          <a:p>
            <a:r>
              <a:rPr lang="en-US" dirty="0"/>
              <a:t>The New Revised Standard Version uses an excellent balance, and our version provides footnotes whenever an alternate literal reading is possible. Because this “balanced” translation isn’t associated with a denomination or sect, it is more trustworthy than some others.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8229600" cy="1143000"/>
          </a:xfrm>
        </p:spPr>
        <p:txBody>
          <a:bodyPr/>
          <a:lstStyle/>
          <a:p>
            <a:r>
              <a:rPr lang="en-US" dirty="0">
                <a:effectLst>
                  <a:outerShdw blurRad="38100" dist="38100" dir="2700000" algn="tl">
                    <a:srgbClr val="000000">
                      <a:alpha val="43137"/>
                    </a:srgbClr>
                  </a:outerShdw>
                </a:effectLst>
              </a:rPr>
              <a:t>Three approaches: examples</a:t>
            </a:r>
          </a:p>
        </p:txBody>
      </p:sp>
      <p:graphicFrame>
        <p:nvGraphicFramePr>
          <p:cNvPr id="4" name="Table 3"/>
          <p:cNvGraphicFramePr>
            <a:graphicFrameLocks noGrp="1"/>
          </p:cNvGraphicFramePr>
          <p:nvPr>
            <p:extLst>
              <p:ext uri="{D42A27DB-BD31-4B8C-83A1-F6EECF244321}">
                <p14:modId xmlns:p14="http://schemas.microsoft.com/office/powerpoint/2010/main" val="3401815413"/>
              </p:ext>
            </p:extLst>
          </p:nvPr>
        </p:nvGraphicFramePr>
        <p:xfrm>
          <a:off x="1524000" y="1397000"/>
          <a:ext cx="6096000" cy="5120640"/>
        </p:xfrm>
        <a:graphic>
          <a:graphicData uri="http://schemas.openxmlformats.org/drawingml/2006/table">
            <a:tbl>
              <a:tblPr firstRow="1" bandRow="1">
                <a:effectLst>
                  <a:outerShdw blurRad="50800" dist="177800" dir="2700000" algn="tl"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Formal Equivalence</a:t>
                      </a:r>
                    </a:p>
                  </a:txBody>
                  <a:tcPr/>
                </a:tc>
                <a:tc>
                  <a:txBody>
                    <a:bodyPr/>
                    <a:lstStyle/>
                    <a:p>
                      <a:r>
                        <a:rPr lang="en-US" dirty="0"/>
                        <a:t>Balanced Approach</a:t>
                      </a:r>
                    </a:p>
                  </a:txBody>
                  <a:tcPr/>
                </a:tc>
                <a:tc>
                  <a:txBody>
                    <a:bodyPr/>
                    <a:lstStyle/>
                    <a:p>
                      <a:r>
                        <a:rPr lang="en-US" dirty="0"/>
                        <a:t>Extensive</a:t>
                      </a:r>
                      <a:r>
                        <a:rPr lang="en-US" baseline="0" dirty="0"/>
                        <a:t> Dynamic Equivalence</a:t>
                      </a:r>
                      <a:endParaRPr lang="en-US" dirty="0"/>
                    </a:p>
                  </a:txBody>
                  <a:tcPr/>
                </a:tc>
                <a:extLst>
                  <a:ext uri="{0D108BD9-81ED-4DB2-BD59-A6C34878D82A}">
                    <a16:rowId xmlns:a16="http://schemas.microsoft.com/office/drawing/2014/main" val="10000"/>
                  </a:ext>
                </a:extLst>
              </a:tr>
              <a:tr h="370840">
                <a:tc>
                  <a:txBody>
                    <a:bodyPr/>
                    <a:lstStyle/>
                    <a:p>
                      <a:pPr>
                        <a:buFont typeface="Arial" pitchFamily="34" charset="0"/>
                        <a:buChar char="•"/>
                      </a:pPr>
                      <a:r>
                        <a:rPr lang="en-US" sz="1600" dirty="0"/>
                        <a:t>American Standard Version of 1901 </a:t>
                      </a:r>
                    </a:p>
                    <a:p>
                      <a:pPr>
                        <a:buFont typeface="Arial" pitchFamily="34" charset="0"/>
                        <a:buChar char="•"/>
                      </a:pPr>
                      <a:r>
                        <a:rPr lang="en-US" sz="1600" dirty="0"/>
                        <a:t>New American Standard Bible </a:t>
                      </a:r>
                    </a:p>
                    <a:p>
                      <a:pPr>
                        <a:buFont typeface="Arial" pitchFamily="34" charset="0"/>
                        <a:buChar char="•"/>
                      </a:pPr>
                      <a:r>
                        <a:rPr lang="en-US" sz="1600" dirty="0"/>
                        <a:t>King James Version (formal equivalence, albeit to 17th-century English) </a:t>
                      </a:r>
                    </a:p>
                    <a:p>
                      <a:pPr>
                        <a:buFont typeface="Arial" pitchFamily="34" charset="0"/>
                        <a:buChar char="•"/>
                      </a:pPr>
                      <a:r>
                        <a:rPr lang="en-US" sz="1600" dirty="0"/>
                        <a:t>New King James Version </a:t>
                      </a:r>
                    </a:p>
                    <a:p>
                      <a:pPr>
                        <a:buFont typeface="Arial" pitchFamily="34" charset="0"/>
                        <a:buChar char="•"/>
                      </a:pPr>
                      <a:r>
                        <a:rPr lang="en-US" sz="1600" dirty="0"/>
                        <a:t>English Standard Version </a:t>
                      </a:r>
                    </a:p>
                    <a:p>
                      <a:pPr>
                        <a:buFont typeface="Arial" pitchFamily="34" charset="0"/>
                        <a:buChar char="•"/>
                      </a:pPr>
                      <a:r>
                        <a:rPr lang="en-US" sz="1600" dirty="0"/>
                        <a:t>Revised Standard Version </a:t>
                      </a:r>
                    </a:p>
                    <a:p>
                      <a:pPr>
                        <a:buFont typeface="Arial" pitchFamily="34" charset="0"/>
                        <a:buChar char="•"/>
                      </a:pPr>
                      <a:r>
                        <a:rPr lang="en-US" sz="1600" dirty="0"/>
                        <a:t>Douay-Rheims American Version </a:t>
                      </a:r>
                    </a:p>
                    <a:p>
                      <a:pPr>
                        <a:buFont typeface="Arial" pitchFamily="34" charset="0"/>
                        <a:buChar char="•"/>
                      </a:pPr>
                      <a:r>
                        <a:rPr lang="en-US" sz="1600" dirty="0"/>
                        <a:t>Green's Literal Translation </a:t>
                      </a:r>
                    </a:p>
                  </a:txBody>
                  <a:tcPr/>
                </a:tc>
                <a:tc>
                  <a:txBody>
                    <a:bodyPr/>
                    <a:lstStyle/>
                    <a:p>
                      <a:pPr>
                        <a:buFont typeface="Arial" pitchFamily="34" charset="0"/>
                        <a:buChar char="•"/>
                      </a:pPr>
                      <a:r>
                        <a:rPr lang="en-US" sz="1600" dirty="0"/>
                        <a:t>Holman Christian Standard Bible called "optimal" equivalence </a:t>
                      </a:r>
                    </a:p>
                    <a:p>
                      <a:pPr>
                        <a:buFont typeface="Arial" pitchFamily="34" charset="0"/>
                        <a:buChar char="•"/>
                      </a:pPr>
                      <a:r>
                        <a:rPr lang="en-US" sz="1600" dirty="0"/>
                        <a:t>New Revised Standard Version </a:t>
                      </a:r>
                    </a:p>
                    <a:p>
                      <a:pPr>
                        <a:buFont typeface="Arial" pitchFamily="34" charset="0"/>
                        <a:buChar char="•"/>
                      </a:pPr>
                      <a:r>
                        <a:rPr lang="en-US" sz="1600" dirty="0"/>
                        <a:t>New American Bible </a:t>
                      </a:r>
                    </a:p>
                    <a:p>
                      <a:pPr>
                        <a:buFont typeface="Arial" pitchFamily="34" charset="0"/>
                        <a:buChar char="•"/>
                      </a:pPr>
                      <a:r>
                        <a:rPr lang="en-US" sz="1600" dirty="0"/>
                        <a:t>New English Translation </a:t>
                      </a:r>
                    </a:p>
                    <a:p>
                      <a:pPr>
                        <a:buFont typeface="Arial" pitchFamily="34" charset="0"/>
                        <a:buChar char="•"/>
                      </a:pPr>
                      <a:r>
                        <a:rPr lang="en-US" sz="1600" dirty="0"/>
                        <a:t>Murdock's Translation </a:t>
                      </a:r>
                    </a:p>
                    <a:p>
                      <a:pPr>
                        <a:buFont typeface="Arial" pitchFamily="34" charset="0"/>
                        <a:buChar char="•"/>
                      </a:pPr>
                      <a:r>
                        <a:rPr lang="en-US" sz="1600" dirty="0"/>
                        <a:t>Modern Language Bible </a:t>
                      </a:r>
                    </a:p>
                  </a:txBody>
                  <a:tcPr/>
                </a:tc>
                <a:tc>
                  <a:txBody>
                    <a:bodyPr/>
                    <a:lstStyle/>
                    <a:p>
                      <a:pPr>
                        <a:buFont typeface="Arial" pitchFamily="34" charset="0"/>
                        <a:buChar char="•"/>
                      </a:pPr>
                      <a:r>
                        <a:rPr lang="en-US" sz="1600" dirty="0"/>
                        <a:t>New International Version </a:t>
                      </a:r>
                    </a:p>
                    <a:p>
                      <a:pPr>
                        <a:buFont typeface="Arial" pitchFamily="34" charset="0"/>
                        <a:buChar char="•"/>
                      </a:pPr>
                      <a:r>
                        <a:rPr lang="en-US" sz="1600" dirty="0"/>
                        <a:t>Today's New International Version[5] </a:t>
                      </a:r>
                    </a:p>
                    <a:p>
                      <a:pPr>
                        <a:buFont typeface="Arial" pitchFamily="34" charset="0"/>
                        <a:buChar char="•"/>
                      </a:pPr>
                      <a:r>
                        <a:rPr lang="en-US" sz="1600" dirty="0"/>
                        <a:t>New Jerusalem Bible </a:t>
                      </a:r>
                    </a:p>
                    <a:p>
                      <a:pPr>
                        <a:buFont typeface="Arial" pitchFamily="34" charset="0"/>
                        <a:buChar char="•"/>
                      </a:pPr>
                      <a:r>
                        <a:rPr lang="en-US" sz="1600" dirty="0"/>
                        <a:t>Revised English Bible </a:t>
                      </a:r>
                    </a:p>
                    <a:p>
                      <a:pPr>
                        <a:buFont typeface="Arial" pitchFamily="34" charset="0"/>
                        <a:buChar char="•"/>
                      </a:pPr>
                      <a:r>
                        <a:rPr lang="en-US" sz="1600" dirty="0"/>
                        <a:t>Good News Bible (formerly "Today's English Version") </a:t>
                      </a:r>
                    </a:p>
                    <a:p>
                      <a:pPr>
                        <a:buFont typeface="Arial" pitchFamily="34" charset="0"/>
                        <a:buChar char="•"/>
                      </a:pPr>
                      <a:r>
                        <a:rPr lang="en-US" sz="1600" dirty="0"/>
                        <a:t>Complete Jewish Bible </a:t>
                      </a:r>
                    </a:p>
                    <a:p>
                      <a:pPr>
                        <a:buFont typeface="Arial" pitchFamily="34" charset="0"/>
                        <a:buChar char="•"/>
                      </a:pPr>
                      <a:r>
                        <a:rPr lang="en-US" sz="1600" dirty="0"/>
                        <a:t>New Living Translation </a:t>
                      </a:r>
                    </a:p>
                    <a:p>
                      <a:pPr>
                        <a:buFont typeface="Arial" pitchFamily="34" charset="0"/>
                        <a:buChar char="•"/>
                      </a:pPr>
                      <a:r>
                        <a:rPr lang="en-US" sz="1600" dirty="0"/>
                        <a:t>The Living Bible </a:t>
                      </a:r>
                    </a:p>
                    <a:p>
                      <a:pPr>
                        <a:buFont typeface="Arial" pitchFamily="34" charset="0"/>
                        <a:buChar char="•"/>
                      </a:pPr>
                      <a:r>
                        <a:rPr lang="en-US" sz="1600" dirty="0"/>
                        <a:t>Phillips Modern English </a:t>
                      </a:r>
                    </a:p>
                    <a:p>
                      <a:pPr>
                        <a:buFont typeface="Arial" pitchFamily="34" charset="0"/>
                        <a:buChar char="•"/>
                      </a:pPr>
                      <a:r>
                        <a:rPr lang="en-US" sz="1600" dirty="0"/>
                        <a:t>The Message </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effectLst>
                  <a:outerShdw blurRad="38100" dist="38100" dir="2700000" algn="tl">
                    <a:srgbClr val="000000">
                      <a:alpha val="43137"/>
                    </a:srgbClr>
                  </a:outerShdw>
                </a:effectLst>
              </a:rPr>
              <a:t>What difference does the translation make? The Case of Leviticus</a:t>
            </a:r>
          </a:p>
        </p:txBody>
      </p:sp>
      <p:sp>
        <p:nvSpPr>
          <p:cNvPr id="3" name="Content Placeholder 2"/>
          <p:cNvSpPr>
            <a:spLocks noGrp="1"/>
          </p:cNvSpPr>
          <p:nvPr>
            <p:ph idx="1"/>
          </p:nvPr>
        </p:nvSpPr>
        <p:spPr>
          <a:xfrm>
            <a:off x="368300" y="1320800"/>
            <a:ext cx="4381500" cy="5232400"/>
          </a:xfrm>
        </p:spPr>
        <p:txBody>
          <a:bodyPr>
            <a:normAutofit fontScale="92500" lnSpcReduction="10000"/>
          </a:bodyPr>
          <a:lstStyle/>
          <a:p>
            <a:r>
              <a:rPr lang="en-US" dirty="0"/>
              <a:t>This passage from Leviticus 18:22 is used by many fundamentalist Christians and Jews to justify discrimination against same sex behavior: </a:t>
            </a:r>
            <a:br>
              <a:rPr lang="en-US" dirty="0"/>
            </a:br>
            <a:endParaRPr lang="en-US" dirty="0"/>
          </a:p>
          <a:p>
            <a:pPr>
              <a:buNone/>
            </a:pPr>
            <a:r>
              <a:rPr lang="en-US" i="1" dirty="0"/>
              <a:t>“You shall not lie with a male as with a woman; it is an abomination.” (NRSV)</a:t>
            </a:r>
          </a:p>
        </p:txBody>
      </p:sp>
      <p:pic>
        <p:nvPicPr>
          <p:cNvPr id="9218" name="Picture 2" descr="Image result for anti gay marri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988" y="2068512"/>
            <a:ext cx="3690812" cy="2351088"/>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8229600" cy="1143000"/>
          </a:xfrm>
        </p:spPr>
        <p:txBody>
          <a:bodyPr>
            <a:normAutofit fontScale="90000"/>
          </a:bodyPr>
          <a:lstStyle/>
          <a:p>
            <a:r>
              <a:rPr lang="en-US" dirty="0">
                <a:effectLst>
                  <a:outerShdw blurRad="38100" dist="38100" dir="2700000" algn="tl">
                    <a:srgbClr val="000000">
                      <a:alpha val="43137"/>
                    </a:srgbClr>
                  </a:outerShdw>
                </a:effectLst>
              </a:rPr>
              <a:t>Temple Prostitution and the “Sacred Marriage”: The Context</a:t>
            </a:r>
          </a:p>
        </p:txBody>
      </p:sp>
      <p:sp>
        <p:nvSpPr>
          <p:cNvPr id="3" name="Content Placeholder 2"/>
          <p:cNvSpPr>
            <a:spLocks noGrp="1"/>
          </p:cNvSpPr>
          <p:nvPr>
            <p:ph idx="1"/>
          </p:nvPr>
        </p:nvSpPr>
        <p:spPr>
          <a:xfrm>
            <a:off x="114300" y="1473200"/>
            <a:ext cx="6096000" cy="5257800"/>
          </a:xfrm>
        </p:spPr>
        <p:txBody>
          <a:bodyPr>
            <a:normAutofit fontScale="77500" lnSpcReduction="20000"/>
          </a:bodyPr>
          <a:lstStyle/>
          <a:p>
            <a:r>
              <a:rPr lang="en-US" dirty="0"/>
              <a:t>Many ancient cultures had a sacred temple practice called </a:t>
            </a:r>
            <a:r>
              <a:rPr lang="en-US" i="1" dirty="0"/>
              <a:t>heiros gamos </a:t>
            </a:r>
            <a:r>
              <a:rPr lang="en-US" dirty="0"/>
              <a:t>or sacred marriage, and because the bible refers to temple prostitutes, some think </a:t>
            </a:r>
            <a:r>
              <a:rPr lang="en-US" i="1" dirty="0"/>
              <a:t>heiros gamos</a:t>
            </a:r>
            <a:r>
              <a:rPr lang="en-US" dirty="0"/>
              <a:t> was part of ancient temple ritual. </a:t>
            </a:r>
          </a:p>
          <a:p>
            <a:r>
              <a:rPr lang="en-US" dirty="0"/>
              <a:t>Leviticus deals with proper temple worship and prohibits fertility worship practices found in early Pagan cultures; ritual same-sex behavior in Pagan temples was one such practice, so some think this passage refers only to “temple sex.” </a:t>
            </a:r>
          </a:p>
          <a:p>
            <a:r>
              <a:rPr lang="en-US" dirty="0"/>
              <a:t>So how does one translate this passage? These translations show a wide variation, depending on how you read the surrounding passages. </a:t>
            </a:r>
          </a:p>
        </p:txBody>
      </p:sp>
      <p:pic>
        <p:nvPicPr>
          <p:cNvPr id="6146" name="Picture 2" descr="http://upload.wikimedia.org/wikipedia/commons/7/76/Hieros_gamos_Selinonte.png"/>
          <p:cNvPicPr>
            <a:picLocks noChangeAspect="1" noChangeArrowheads="1"/>
          </p:cNvPicPr>
          <p:nvPr/>
        </p:nvPicPr>
        <p:blipFill>
          <a:blip r:embed="rId3" cstate="print"/>
          <a:srcRect/>
          <a:stretch>
            <a:fillRect/>
          </a:stretch>
        </p:blipFill>
        <p:spPr bwMode="auto">
          <a:xfrm>
            <a:off x="6188224" y="1873684"/>
            <a:ext cx="2896799" cy="3244415"/>
          </a:xfrm>
          <a:prstGeom prst="rect">
            <a:avLst/>
          </a:prstGeom>
          <a:noFill/>
          <a:effectLst>
            <a:softEdge rad="127000"/>
          </a:effectLst>
        </p:spPr>
      </p:pic>
      <p:sp>
        <p:nvSpPr>
          <p:cNvPr id="5" name="TextBox 4"/>
          <p:cNvSpPr txBox="1"/>
          <p:nvPr/>
        </p:nvSpPr>
        <p:spPr>
          <a:xfrm>
            <a:off x="6436154" y="5207000"/>
            <a:ext cx="2466546" cy="923330"/>
          </a:xfrm>
          <a:prstGeom prst="rect">
            <a:avLst/>
          </a:prstGeom>
          <a:solidFill>
            <a:schemeClr val="accent4">
              <a:lumMod val="20000"/>
              <a:lumOff val="80000"/>
            </a:schemeClr>
          </a:solidFill>
        </p:spPr>
        <p:txBody>
          <a:bodyPr wrap="square" rtlCol="0">
            <a:spAutoFit/>
          </a:bodyPr>
          <a:lstStyle/>
          <a:p>
            <a:r>
              <a:rPr lang="en-US" dirty="0"/>
              <a:t>An illustration of pagan “sacred marriage” from a Greek Temple frieze.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effectLst>
                  <a:outerShdw blurRad="38100" dist="38100" dir="2700000" algn="tl">
                    <a:srgbClr val="000000">
                      <a:alpha val="43137"/>
                    </a:srgbClr>
                  </a:outerShdw>
                </a:effectLst>
              </a:rPr>
              <a:t>Leviticus 18:22 – some translations</a:t>
            </a:r>
          </a:p>
        </p:txBody>
      </p:sp>
      <p:sp>
        <p:nvSpPr>
          <p:cNvPr id="4" name="TextBox 3"/>
          <p:cNvSpPr txBox="1"/>
          <p:nvPr/>
        </p:nvSpPr>
        <p:spPr>
          <a:xfrm>
            <a:off x="603250" y="901700"/>
            <a:ext cx="7950200" cy="1292662"/>
          </a:xfrm>
          <a:prstGeom prst="rect">
            <a:avLst/>
          </a:prstGeom>
          <a:solidFill>
            <a:schemeClr val="accent4">
              <a:lumMod val="20000"/>
              <a:lumOff val="80000"/>
            </a:schemeClr>
          </a:solidFill>
        </p:spPr>
        <p:txBody>
          <a:bodyPr wrap="square" rtlCol="0">
            <a:spAutoFit/>
          </a:bodyPr>
          <a:lstStyle/>
          <a:p>
            <a:pPr lvl="1"/>
            <a:br>
              <a:rPr lang="en-US" sz="2000" dirty="0"/>
            </a:br>
            <a:r>
              <a:rPr lang="en-US" sz="2000" dirty="0"/>
              <a:t>RSV: You shall not lie with a male as with a woman; it is an abomination (male to male only?)</a:t>
            </a:r>
          </a:p>
          <a:p>
            <a:endParaRPr lang="en-US" dirty="0"/>
          </a:p>
        </p:txBody>
      </p:sp>
      <p:sp>
        <p:nvSpPr>
          <p:cNvPr id="5" name="TextBox 4"/>
          <p:cNvSpPr txBox="1"/>
          <p:nvPr/>
        </p:nvSpPr>
        <p:spPr>
          <a:xfrm>
            <a:off x="603250" y="2400300"/>
            <a:ext cx="7950200" cy="1292662"/>
          </a:xfrm>
          <a:prstGeom prst="rect">
            <a:avLst/>
          </a:prstGeom>
          <a:solidFill>
            <a:schemeClr val="accent3">
              <a:lumMod val="40000"/>
              <a:lumOff val="60000"/>
            </a:schemeClr>
          </a:solidFill>
        </p:spPr>
        <p:txBody>
          <a:bodyPr wrap="square" rtlCol="0">
            <a:spAutoFit/>
          </a:bodyPr>
          <a:lstStyle/>
          <a:p>
            <a:pPr lvl="1"/>
            <a:br>
              <a:rPr lang="en-US" sz="2000" dirty="0"/>
            </a:br>
            <a:r>
              <a:rPr lang="en-US" sz="2000" dirty="0"/>
              <a:t>NLT: (New Living Translation): "Do not practice homosexuality; it is a detestable sin." (all same sex? “homosexual” coined in the 19</a:t>
            </a:r>
            <a:r>
              <a:rPr lang="en-US" sz="2000" baseline="30000" dirty="0"/>
              <a:t>th</a:t>
            </a:r>
            <a:r>
              <a:rPr lang="en-US" sz="2000" dirty="0"/>
              <a:t> c.)</a:t>
            </a:r>
          </a:p>
          <a:p>
            <a:pPr lvl="1"/>
            <a:endParaRPr lang="en-US" dirty="0"/>
          </a:p>
        </p:txBody>
      </p:sp>
      <p:sp>
        <p:nvSpPr>
          <p:cNvPr id="6" name="TextBox 5"/>
          <p:cNvSpPr txBox="1"/>
          <p:nvPr/>
        </p:nvSpPr>
        <p:spPr>
          <a:xfrm>
            <a:off x="603250" y="3898900"/>
            <a:ext cx="7950200" cy="1323439"/>
          </a:xfrm>
          <a:prstGeom prst="rect">
            <a:avLst/>
          </a:prstGeom>
          <a:solidFill>
            <a:schemeClr val="accent6">
              <a:lumMod val="40000"/>
              <a:lumOff val="60000"/>
            </a:schemeClr>
          </a:solidFill>
        </p:spPr>
        <p:txBody>
          <a:bodyPr wrap="square" rtlCol="0">
            <a:spAutoFit/>
          </a:bodyPr>
          <a:lstStyle/>
          <a:p>
            <a:pPr lvl="1"/>
            <a:br>
              <a:rPr lang="en-US" sz="2000" dirty="0"/>
            </a:br>
            <a:r>
              <a:rPr lang="en-US" sz="2000" dirty="0"/>
              <a:t>New International Reader’s Version: “'Do not have sex with a man as you would have sex with a woman. I hate that.” </a:t>
            </a:r>
          </a:p>
          <a:p>
            <a:pPr lvl="1"/>
            <a:endParaRPr lang="en-US" sz="2000" dirty="0"/>
          </a:p>
        </p:txBody>
      </p:sp>
      <p:sp>
        <p:nvSpPr>
          <p:cNvPr id="7" name="TextBox 6"/>
          <p:cNvSpPr txBox="1"/>
          <p:nvPr/>
        </p:nvSpPr>
        <p:spPr>
          <a:xfrm>
            <a:off x="603250" y="5397500"/>
            <a:ext cx="7950200" cy="1323439"/>
          </a:xfrm>
          <a:prstGeom prst="rect">
            <a:avLst/>
          </a:prstGeom>
          <a:solidFill>
            <a:schemeClr val="accent2">
              <a:lumMod val="40000"/>
              <a:lumOff val="60000"/>
            </a:schemeClr>
          </a:solidFill>
        </p:spPr>
        <p:txBody>
          <a:bodyPr wrap="square" rtlCol="0">
            <a:spAutoFit/>
          </a:bodyPr>
          <a:lstStyle/>
          <a:p>
            <a:pPr lvl="1"/>
            <a:br>
              <a:rPr lang="en-US" sz="2000" b="1" dirty="0"/>
            </a:br>
            <a:r>
              <a:rPr lang="en-US" sz="2000" b="1" dirty="0"/>
              <a:t>These translations differ not only in their reading of “lie with” but in their interpretation of “</a:t>
            </a:r>
            <a:r>
              <a:rPr lang="en-US" sz="2000" b="1" dirty="0" err="1"/>
              <a:t>Towebah</a:t>
            </a:r>
            <a:r>
              <a:rPr lang="en-US" sz="2000" b="1" dirty="0"/>
              <a:t>” or abomination.</a:t>
            </a:r>
          </a:p>
          <a:p>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BF45-EC07-495D-B577-AB8F0B2D80DA}"/>
              </a:ext>
            </a:extLst>
          </p:cNvPr>
          <p:cNvSpPr>
            <a:spLocks noGrp="1"/>
          </p:cNvSpPr>
          <p:nvPr>
            <p:ph type="title"/>
          </p:nvPr>
        </p:nvSpPr>
        <p:spPr/>
        <p:txBody>
          <a:bodyPr/>
          <a:lstStyle/>
          <a:p>
            <a:r>
              <a:rPr lang="en-US" dirty="0"/>
              <a:t>Why read “in context”</a:t>
            </a:r>
          </a:p>
        </p:txBody>
      </p:sp>
      <p:sp>
        <p:nvSpPr>
          <p:cNvPr id="3" name="Content Placeholder 2">
            <a:extLst>
              <a:ext uri="{FF2B5EF4-FFF2-40B4-BE49-F238E27FC236}">
                <a16:creationId xmlns:a16="http://schemas.microsoft.com/office/drawing/2014/main" id="{E659A2A9-78A8-401B-86CD-4A00C14CD0DF}"/>
              </a:ext>
            </a:extLst>
          </p:cNvPr>
          <p:cNvSpPr>
            <a:spLocks noGrp="1"/>
          </p:cNvSpPr>
          <p:nvPr>
            <p:ph idx="1"/>
          </p:nvPr>
        </p:nvSpPr>
        <p:spPr/>
        <p:txBody>
          <a:bodyPr>
            <a:normAutofit lnSpcReduction="10000"/>
          </a:bodyPr>
          <a:lstStyle/>
          <a:p>
            <a:r>
              <a:rPr lang="en-US" dirty="0"/>
              <a:t>Many of us learn the bible a verse at a time, and someone tells us what the verse means. </a:t>
            </a:r>
          </a:p>
          <a:p>
            <a:r>
              <a:rPr lang="en-US" dirty="0"/>
              <a:t>However, a passage may mean something very different “in context”—that is, if you read the work as a whole. </a:t>
            </a:r>
          </a:p>
          <a:p>
            <a:r>
              <a:rPr lang="en-US" dirty="0"/>
              <a:t>Sometimes, too, it helps to know why the author was writing the work—who his audience was, what the occasion was, what his ultimate goal was. </a:t>
            </a:r>
          </a:p>
        </p:txBody>
      </p:sp>
    </p:spTree>
    <p:extLst>
      <p:ext uri="{BB962C8B-B14F-4D97-AF65-F5344CB8AC3E}">
        <p14:creationId xmlns:p14="http://schemas.microsoft.com/office/powerpoint/2010/main" val="257238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100A-18CB-44EB-A7B6-E3FEB3A0B45F}"/>
              </a:ext>
            </a:extLst>
          </p:cNvPr>
          <p:cNvSpPr>
            <a:spLocks noGrp="1"/>
          </p:cNvSpPr>
          <p:nvPr>
            <p:ph type="title"/>
          </p:nvPr>
        </p:nvSpPr>
        <p:spPr>
          <a:xfrm>
            <a:off x="457200" y="274638"/>
            <a:ext cx="8229600" cy="875152"/>
          </a:xfrm>
        </p:spPr>
        <p:txBody>
          <a:bodyPr>
            <a:normAutofit fontScale="90000"/>
          </a:bodyPr>
          <a:lstStyle/>
          <a:p>
            <a:r>
              <a:rPr lang="en-US" dirty="0"/>
              <a:t>Example: Sessions quotes Romans 13</a:t>
            </a:r>
          </a:p>
        </p:txBody>
      </p:sp>
      <p:pic>
        <p:nvPicPr>
          <p:cNvPr id="7" name="Picture 6">
            <a:extLst>
              <a:ext uri="{FF2B5EF4-FFF2-40B4-BE49-F238E27FC236}">
                <a16:creationId xmlns:a16="http://schemas.microsoft.com/office/drawing/2014/main" id="{37793866-BE90-4B09-85AC-3095F3B1B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9790"/>
            <a:ext cx="9144000" cy="5325626"/>
          </a:xfrm>
          <a:prstGeom prst="rect">
            <a:avLst/>
          </a:prstGeom>
        </p:spPr>
      </p:pic>
      <p:pic>
        <p:nvPicPr>
          <p:cNvPr id="9" name="Picture 8">
            <a:extLst>
              <a:ext uri="{FF2B5EF4-FFF2-40B4-BE49-F238E27FC236}">
                <a16:creationId xmlns:a16="http://schemas.microsoft.com/office/drawing/2014/main" id="{7870C981-B725-44FE-8178-F5135B79A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790"/>
            <a:ext cx="9144000" cy="5325626"/>
          </a:xfrm>
          <a:prstGeom prst="rect">
            <a:avLst/>
          </a:prstGeom>
        </p:spPr>
      </p:pic>
    </p:spTree>
    <p:extLst>
      <p:ext uri="{BB962C8B-B14F-4D97-AF65-F5344CB8AC3E}">
        <p14:creationId xmlns:p14="http://schemas.microsoft.com/office/powerpoint/2010/main" val="16024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B2D6-9A5E-4E4E-A3C9-53CC880B84C4}"/>
              </a:ext>
            </a:extLst>
          </p:cNvPr>
          <p:cNvSpPr>
            <a:spLocks noGrp="1"/>
          </p:cNvSpPr>
          <p:nvPr>
            <p:ph type="title"/>
          </p:nvPr>
        </p:nvSpPr>
        <p:spPr/>
        <p:txBody>
          <a:bodyPr/>
          <a:lstStyle/>
          <a:p>
            <a:r>
              <a:rPr lang="en-US" dirty="0"/>
              <a:t>American context</a:t>
            </a:r>
          </a:p>
        </p:txBody>
      </p:sp>
      <p:pic>
        <p:nvPicPr>
          <p:cNvPr id="5" name="Content Placeholder 4">
            <a:hlinkClick r:id="rId2"/>
            <a:extLst>
              <a:ext uri="{FF2B5EF4-FFF2-40B4-BE49-F238E27FC236}">
                <a16:creationId xmlns:a16="http://schemas.microsoft.com/office/drawing/2014/main" id="{4319B8F7-AD63-4774-A7BA-0520984126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524982"/>
            <a:ext cx="6400800" cy="3571875"/>
          </a:xfrm>
        </p:spPr>
      </p:pic>
    </p:spTree>
    <p:extLst>
      <p:ext uri="{BB962C8B-B14F-4D97-AF65-F5344CB8AC3E}">
        <p14:creationId xmlns:p14="http://schemas.microsoft.com/office/powerpoint/2010/main" val="1001434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effectLst>
                  <a:outerShdw blurRad="38100" dist="38100" dir="2700000" algn="tl">
                    <a:srgbClr val="000000">
                      <a:alpha val="43137"/>
                    </a:srgbClr>
                  </a:outerShdw>
                </a:effectLst>
              </a:rPr>
              <a:t>Is the bible “inerrant”?</a:t>
            </a:r>
          </a:p>
        </p:txBody>
      </p:sp>
      <p:sp>
        <p:nvSpPr>
          <p:cNvPr id="3" name="Content Placeholder 2"/>
          <p:cNvSpPr>
            <a:spLocks noGrp="1"/>
          </p:cNvSpPr>
          <p:nvPr>
            <p:ph idx="1"/>
          </p:nvPr>
        </p:nvSpPr>
        <p:spPr>
          <a:xfrm>
            <a:off x="457200" y="977900"/>
            <a:ext cx="4762500" cy="5880100"/>
          </a:xfrm>
        </p:spPr>
        <p:txBody>
          <a:bodyPr>
            <a:normAutofit lnSpcReduction="10000"/>
          </a:bodyPr>
          <a:lstStyle/>
          <a:p>
            <a:r>
              <a:rPr lang="en-US" dirty="0"/>
              <a:t>Is the Bible “inerrant” (that is, did God write it and, if so, did He write or cause to be written all of the translations?) many Christians believe so.</a:t>
            </a:r>
          </a:p>
          <a:p>
            <a:r>
              <a:rPr lang="en-US" dirty="0"/>
              <a:t>How do we reconcile what we know about the biblical transmission (copying, preserving,  handing down) with this idea?</a:t>
            </a:r>
          </a:p>
          <a:p>
            <a:pPr>
              <a:buNone/>
            </a:pPr>
            <a:endParaRPr lang="en-US" dirty="0"/>
          </a:p>
        </p:txBody>
      </p:sp>
      <p:pic>
        <p:nvPicPr>
          <p:cNvPr id="10242" name="Picture 2" descr="http://www.skubalon.net/wp-content/uploads/2008/08/smok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260" y="1574800"/>
            <a:ext cx="3945082" cy="3886200"/>
          </a:xfrm>
          <a:prstGeom prst="rect">
            <a:avLst/>
          </a:prstGeom>
          <a:noFill/>
          <a:effectLst>
            <a:outerShdw blurRad="50800" dist="762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052"/>
            <a:ext cx="8229600" cy="1143000"/>
          </a:xfrm>
        </p:spPr>
        <p:txBody>
          <a:bodyPr/>
          <a:lstStyle/>
          <a:p>
            <a:r>
              <a:rPr lang="en-US" dirty="0">
                <a:effectLst>
                  <a:outerShdw blurRad="38100" dist="38100" dir="2700000" algn="tl">
                    <a:srgbClr val="000000">
                      <a:alpha val="43137"/>
                    </a:srgbClr>
                  </a:outerShdw>
                </a:effectLst>
              </a:rPr>
              <a:t>What was Israel before?</a:t>
            </a:r>
          </a:p>
        </p:txBody>
      </p:sp>
      <p:sp>
        <p:nvSpPr>
          <p:cNvPr id="3" name="Content Placeholder 2"/>
          <p:cNvSpPr>
            <a:spLocks noGrp="1"/>
          </p:cNvSpPr>
          <p:nvPr>
            <p:ph idx="1"/>
          </p:nvPr>
        </p:nvSpPr>
        <p:spPr>
          <a:xfrm>
            <a:off x="228600" y="990600"/>
            <a:ext cx="6629400" cy="5638800"/>
          </a:xfrm>
        </p:spPr>
        <p:txBody>
          <a:bodyPr>
            <a:noAutofit/>
          </a:bodyPr>
          <a:lstStyle/>
          <a:p>
            <a:r>
              <a:rPr lang="en-US" sz="2100" dirty="0"/>
              <a:t>The Israelites were a nomadic people who settled in the Canaanite highlands after a series of invasions weakened both Egypt, which had controlled Canaan, and Mesopotamia. Because the north terrain was better suited to creating wine and oil, this area became wealthy and developed powerful city states after Egyptian control waned, while the south rose only after the north fell. </a:t>
            </a:r>
          </a:p>
          <a:p>
            <a:r>
              <a:rPr lang="en-US" sz="2100" dirty="0"/>
              <a:t>While both kingdoms had fallen to the Assyrians in 721 BCE, the south, where the Jerusalem temple housed many important archives, survived longer. </a:t>
            </a:r>
          </a:p>
          <a:p>
            <a:r>
              <a:rPr lang="en-US" sz="2100" dirty="0"/>
              <a:t>Most of the biblical story is told by survivors of the Southern Kingdom. “Jew” and “Judaism” and “Judea” are named for the southern Kingdom.  </a:t>
            </a:r>
          </a:p>
        </p:txBody>
      </p:sp>
      <p:pic>
        <p:nvPicPr>
          <p:cNvPr id="4" name="Picture 2" descr="http://www.classicalhebrewblog.com/wp-content/uploads/2008/01/judah-and-israel.gif"/>
          <p:cNvPicPr>
            <a:picLocks noChangeAspect="1" noChangeArrowheads="1"/>
          </p:cNvPicPr>
          <p:nvPr/>
        </p:nvPicPr>
        <p:blipFill>
          <a:blip r:embed="rId3" cstate="print"/>
          <a:srcRect/>
          <a:stretch>
            <a:fillRect/>
          </a:stretch>
        </p:blipFill>
        <p:spPr bwMode="auto">
          <a:xfrm>
            <a:off x="6858000" y="1828800"/>
            <a:ext cx="2333625" cy="3733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effectLst>
                  <a:outerShdw blurRad="38100" dist="38100" dir="2700000" algn="tl">
                    <a:srgbClr val="000000">
                      <a:alpha val="43137"/>
                    </a:srgbClr>
                  </a:outerShdw>
                </a:effectLst>
              </a:rPr>
              <a:t>No Bible has the “Last Word”</a:t>
            </a:r>
          </a:p>
        </p:txBody>
      </p:sp>
      <p:sp>
        <p:nvSpPr>
          <p:cNvPr id="3" name="Content Placeholder 2"/>
          <p:cNvSpPr>
            <a:spLocks noGrp="1"/>
          </p:cNvSpPr>
          <p:nvPr>
            <p:ph idx="1"/>
          </p:nvPr>
        </p:nvSpPr>
        <p:spPr>
          <a:xfrm>
            <a:off x="457200" y="1219200"/>
            <a:ext cx="8229600" cy="5257800"/>
          </a:xfrm>
        </p:spPr>
        <p:txBody>
          <a:bodyPr>
            <a:noAutofit/>
          </a:bodyPr>
          <a:lstStyle/>
          <a:p>
            <a:r>
              <a:rPr lang="en-US" sz="2300" dirty="0"/>
              <a:t>Not only do many canons exist, but we now know each text existed in multiple versions</a:t>
            </a:r>
          </a:p>
          <a:p>
            <a:r>
              <a:rPr lang="en-US" sz="2300" dirty="0"/>
              <a:t>Our oldest Old Testament (Hebrew Bible) texts post-date the events they record by 1,000 years. </a:t>
            </a:r>
          </a:p>
          <a:p>
            <a:r>
              <a:rPr lang="en-US" sz="2300" dirty="0"/>
              <a:t>The Hebrew Bible was transmitted orally, then copied, changed, edited, harmonized, and recopied. Exile communities possessed variants. Do the variants matter? Should we consider textual variants when striving to understand the bible?</a:t>
            </a:r>
          </a:p>
          <a:p>
            <a:r>
              <a:rPr lang="en-US" sz="2300" dirty="0"/>
              <a:t>The New Testament gospels were written after Jesus died; not only don’t the gospels themselves agree, but variant texts and gospels existed all over the empire. We don’t have a copy of any New Testament gospel older than the fourth century CE. </a:t>
            </a:r>
          </a:p>
          <a:p>
            <a:r>
              <a:rPr lang="en-US" sz="2300" dirty="0"/>
              <a:t>Translation shapes how we read texts. Do all translations hold equal value? Are all approaches to translation equally valid?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a:effectLst>
                  <a:outerShdw blurRad="38100" dist="38100" dir="2700000" algn="tl">
                    <a:srgbClr val="000000">
                      <a:alpha val="43137"/>
                    </a:srgbClr>
                  </a:outerShdw>
                </a:effectLst>
              </a:rPr>
              <a:t>What these issues mean for our class</a:t>
            </a:r>
          </a:p>
        </p:txBody>
      </p:sp>
      <p:sp>
        <p:nvSpPr>
          <p:cNvPr id="3" name="Content Placeholder 2"/>
          <p:cNvSpPr>
            <a:spLocks noGrp="1"/>
          </p:cNvSpPr>
          <p:nvPr>
            <p:ph idx="1"/>
          </p:nvPr>
        </p:nvSpPr>
        <p:spPr>
          <a:xfrm>
            <a:off x="0" y="914400"/>
            <a:ext cx="5435600" cy="5943600"/>
          </a:xfrm>
        </p:spPr>
        <p:txBody>
          <a:bodyPr>
            <a:normAutofit fontScale="92500" lnSpcReduction="20000"/>
          </a:bodyPr>
          <a:lstStyle/>
          <a:p>
            <a:r>
              <a:rPr lang="en-US" dirty="0"/>
              <a:t>In this class, we’ll examine what difference a translation makes in our reading. </a:t>
            </a:r>
          </a:p>
          <a:p>
            <a:r>
              <a:rPr lang="en-US" dirty="0"/>
              <a:t>We’ll learn about the four or more Torah authors, and we’ll speculate about how their different concerns shaped the bible</a:t>
            </a:r>
          </a:p>
          <a:p>
            <a:r>
              <a:rPr lang="en-US" dirty="0"/>
              <a:t>We’ll relate Hebrew bible stories to the forces of </a:t>
            </a:r>
            <a:r>
              <a:rPr lang="en-US" i="1" dirty="0"/>
              <a:t>conquest and colonial rule </a:t>
            </a:r>
            <a:r>
              <a:rPr lang="en-US" dirty="0"/>
              <a:t>that shaped them, </a:t>
            </a:r>
            <a:r>
              <a:rPr lang="en-US" b="1" dirty="0"/>
              <a:t>rather than reading them as Christian spiritual and ethical documents. </a:t>
            </a:r>
          </a:p>
          <a:p>
            <a:pPr marL="0" indent="0">
              <a:buNone/>
            </a:pPr>
            <a:endParaRPr lang="en-US" dirty="0"/>
          </a:p>
        </p:txBody>
      </p:sp>
      <p:pic>
        <p:nvPicPr>
          <p:cNvPr id="11266" name="Picture 2" descr="http://s.hswstatic.com/gif/inquisition-wh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423542"/>
            <a:ext cx="3662067" cy="3643757"/>
          </a:xfrm>
          <a:prstGeom prst="rect">
            <a:avLst/>
          </a:prstGeom>
          <a:noFill/>
          <a:effectLst>
            <a:outerShdw blurRad="50800" dist="889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29300" y="5181600"/>
            <a:ext cx="3073400" cy="1200329"/>
          </a:xfrm>
          <a:prstGeom prst="rect">
            <a:avLst/>
          </a:prstGeom>
          <a:solidFill>
            <a:schemeClr val="accent4">
              <a:lumMod val="20000"/>
              <a:lumOff val="80000"/>
            </a:schemeClr>
          </a:solidFill>
        </p:spPr>
        <p:txBody>
          <a:bodyPr wrap="square" rtlCol="0">
            <a:spAutoFit/>
          </a:bodyPr>
          <a:lstStyle/>
          <a:p>
            <a:r>
              <a:rPr lang="en-US" dirty="0"/>
              <a:t>This 1500 depiction of the Spanish Inquisition shows what can happen when we disagree about the bible.  </a:t>
            </a:r>
          </a:p>
        </p:txBody>
      </p:sp>
    </p:spTree>
    <p:extLst>
      <p:ext uri="{BB962C8B-B14F-4D97-AF65-F5344CB8AC3E}">
        <p14:creationId xmlns:p14="http://schemas.microsoft.com/office/powerpoint/2010/main" val="1508124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1200"/>
          </a:xfrm>
        </p:spPr>
        <p:txBody>
          <a:bodyPr>
            <a:normAutofit fontScale="90000"/>
          </a:bodyPr>
          <a:lstStyle/>
          <a:p>
            <a:r>
              <a:rPr lang="en-US" dirty="0">
                <a:effectLst>
                  <a:outerShdw blurRad="38100" dist="38100" dir="2700000" algn="tl">
                    <a:srgbClr val="000000">
                      <a:alpha val="43137"/>
                    </a:srgbClr>
                  </a:outerShdw>
                </a:effectLst>
              </a:rPr>
              <a:t>What does it mean (continued)</a:t>
            </a:r>
          </a:p>
        </p:txBody>
      </p:sp>
      <p:sp>
        <p:nvSpPr>
          <p:cNvPr id="3" name="Content Placeholder 2"/>
          <p:cNvSpPr>
            <a:spLocks noGrp="1"/>
          </p:cNvSpPr>
          <p:nvPr>
            <p:ph idx="1"/>
          </p:nvPr>
        </p:nvSpPr>
        <p:spPr>
          <a:xfrm>
            <a:off x="0" y="965199"/>
            <a:ext cx="5283200" cy="5759629"/>
          </a:xfrm>
        </p:spPr>
        <p:txBody>
          <a:bodyPr>
            <a:normAutofit fontScale="92500" lnSpcReduction="20000"/>
          </a:bodyPr>
          <a:lstStyle/>
          <a:p>
            <a:r>
              <a:rPr lang="en-US" dirty="0"/>
              <a:t>We’ll be thinking about why some stories were included and not others. We’ll look at the works left out of the bible. </a:t>
            </a:r>
          </a:p>
          <a:p>
            <a:r>
              <a:rPr lang="en-US" dirty="0"/>
              <a:t>We’ll look at select New Testament works as authored (mostly) by Jews committed to continuing, not abandoning, the Hebrew biblical themes. </a:t>
            </a:r>
          </a:p>
          <a:p>
            <a:r>
              <a:rPr lang="en-US" dirty="0"/>
              <a:t>We’ll think of the bible as a whole as an anthology of dissenting voices, not a harmonized and planned work centered around Jesus. </a:t>
            </a:r>
          </a:p>
        </p:txBody>
      </p:sp>
      <p:pic>
        <p:nvPicPr>
          <p:cNvPr id="12290" name="Picture 2" descr="https://upload.wikimedia.org/wikipedia/commons/thumb/b/bc/Qumran_Caves.jpg/220px-Qumran_C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974" y="965200"/>
            <a:ext cx="2917826" cy="4403267"/>
          </a:xfrm>
          <a:prstGeom prst="rect">
            <a:avLst/>
          </a:prstGeom>
          <a:noFill/>
          <a:effectLst>
            <a:outerShdw blurRad="50800" dist="381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3700" y="5524500"/>
            <a:ext cx="3759200" cy="1200329"/>
          </a:xfrm>
          <a:prstGeom prst="rect">
            <a:avLst/>
          </a:prstGeom>
          <a:solidFill>
            <a:schemeClr val="accent4">
              <a:lumMod val="20000"/>
              <a:lumOff val="80000"/>
            </a:schemeClr>
          </a:solidFill>
        </p:spPr>
        <p:txBody>
          <a:bodyPr wrap="square" rtlCol="0">
            <a:spAutoFit/>
          </a:bodyPr>
          <a:lstStyle/>
          <a:p>
            <a:r>
              <a:rPr lang="en-US" dirty="0"/>
              <a:t>Some thing Jesus and John the Baptist belonged to the Essene community in Qumran, the fringe Jewish group that produced the Dead Sea Scrolls</a:t>
            </a:r>
          </a:p>
        </p:txBody>
      </p:sp>
    </p:spTree>
    <p:extLst>
      <p:ext uri="{BB962C8B-B14F-4D97-AF65-F5344CB8AC3E}">
        <p14:creationId xmlns:p14="http://schemas.microsoft.com/office/powerpoint/2010/main" val="2748413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effectLst>
                  <a:outerShdw blurRad="38100" dist="38100" dir="2700000" algn="tl">
                    <a:srgbClr val="000000">
                      <a:alpha val="43137"/>
                    </a:srgbClr>
                  </a:outerShdw>
                </a:effectLst>
              </a:rPr>
              <a:t>Finally…</a:t>
            </a:r>
          </a:p>
        </p:txBody>
      </p:sp>
      <p:sp>
        <p:nvSpPr>
          <p:cNvPr id="3" name="Content Placeholder 2"/>
          <p:cNvSpPr>
            <a:spLocks noGrp="1"/>
          </p:cNvSpPr>
          <p:nvPr>
            <p:ph idx="1"/>
          </p:nvPr>
        </p:nvSpPr>
        <p:spPr>
          <a:xfrm>
            <a:off x="647700" y="3212064"/>
            <a:ext cx="2590800" cy="3403601"/>
          </a:xfrm>
          <a:solidFill>
            <a:schemeClr val="accent4">
              <a:lumMod val="20000"/>
              <a:lumOff val="80000"/>
            </a:schemeClr>
          </a:solidFill>
        </p:spPr>
        <p:txBody>
          <a:bodyPr>
            <a:normAutofit fontScale="77500" lnSpcReduction="20000"/>
          </a:bodyPr>
          <a:lstStyle/>
          <a:p>
            <a:pPr marL="400050" lvl="1" indent="0">
              <a:buNone/>
            </a:pPr>
            <a:r>
              <a:rPr lang="en-US" dirty="0"/>
              <a:t>The ideas we’re discussing in this class are accepted by many scholars, but not all. You are </a:t>
            </a:r>
            <a:r>
              <a:rPr lang="en-US" sz="3000" dirty="0"/>
              <a:t>responsible</a:t>
            </a:r>
            <a:r>
              <a:rPr lang="en-US" dirty="0"/>
              <a:t> for knowing about them, even if you choose not to accept them. </a:t>
            </a:r>
          </a:p>
        </p:txBody>
      </p:sp>
      <p:sp>
        <p:nvSpPr>
          <p:cNvPr id="4" name="Rectangle 3"/>
          <p:cNvSpPr/>
          <p:nvPr/>
        </p:nvSpPr>
        <p:spPr>
          <a:xfrm>
            <a:off x="457200" y="1143000"/>
            <a:ext cx="8229600" cy="1815882"/>
          </a:xfrm>
          <a:prstGeom prst="rect">
            <a:avLst/>
          </a:prstGeom>
        </p:spPr>
        <p:txBody>
          <a:bodyPr wrap="square">
            <a:spAutoFit/>
          </a:bodyPr>
          <a:lstStyle/>
          <a:p>
            <a:r>
              <a:rPr lang="en-US" sz="2800" dirty="0"/>
              <a:t>We must respect each other’s differences. While it is okay to refer to our own background and religious education by way of comparison, insisting on one right way of thinking or deriding others is not okay. </a:t>
            </a:r>
          </a:p>
        </p:txBody>
      </p:sp>
      <p:pic>
        <p:nvPicPr>
          <p:cNvPr id="13316" name="Picture 4" descr="http://colbertnation.mtvnimages.com/images/shows/colbert_report/videos/season5/05019/cr_05019_03_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3065462"/>
            <a:ext cx="4572000" cy="3429001"/>
          </a:xfrm>
          <a:prstGeom prst="rect">
            <a:avLst/>
          </a:prstGeom>
          <a:noFill/>
          <a:effectLst>
            <a:outerShdw blurRad="50800" dist="1016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0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effectLst>
                  <a:outerShdw blurRad="38100" dist="38100" dir="2700000" algn="tl">
                    <a:srgbClr val="000000">
                      <a:alpha val="43137"/>
                    </a:srgbClr>
                  </a:outerShdw>
                </a:effectLst>
              </a:rPr>
              <a:t>The First Biblical Book (or scroll)?</a:t>
            </a:r>
          </a:p>
        </p:txBody>
      </p:sp>
      <p:sp>
        <p:nvSpPr>
          <p:cNvPr id="3" name="Content Placeholder 2"/>
          <p:cNvSpPr>
            <a:spLocks noGrp="1"/>
          </p:cNvSpPr>
          <p:nvPr>
            <p:ph sz="half" idx="1"/>
          </p:nvPr>
        </p:nvSpPr>
        <p:spPr>
          <a:xfrm>
            <a:off x="228600" y="1219200"/>
            <a:ext cx="4343400" cy="5029200"/>
          </a:xfrm>
        </p:spPr>
        <p:txBody>
          <a:bodyPr>
            <a:normAutofit fontScale="85000" lnSpcReduction="10000"/>
          </a:bodyPr>
          <a:lstStyle/>
          <a:p>
            <a:r>
              <a:rPr lang="en-US" dirty="0"/>
              <a:t>In Judah, literacy arose in the late 8</a:t>
            </a:r>
            <a:r>
              <a:rPr lang="en-US" baseline="30000" dirty="0"/>
              <a:t>th</a:t>
            </a:r>
            <a:r>
              <a:rPr lang="en-US" dirty="0"/>
              <a:t> and 7</a:t>
            </a:r>
            <a:r>
              <a:rPr lang="en-US" baseline="30000" dirty="0"/>
              <a:t>th</a:t>
            </a:r>
            <a:r>
              <a:rPr lang="en-US" dirty="0"/>
              <a:t> century BCE. King Josiah (649-609 BCE), a southern king, “found” the book of Deuteronomy, which he attributed to a legendary forefather named Moses. Josiah used it as the basis of reforms that he hoped would unite the north and south. </a:t>
            </a:r>
          </a:p>
          <a:p>
            <a:r>
              <a:rPr lang="en-US" dirty="0"/>
              <a:t>Some believe the first versions of Genesis and Exodus, which contain stories of a shared past, were begun at this time.  </a:t>
            </a:r>
          </a:p>
        </p:txBody>
      </p:sp>
      <p:sp>
        <p:nvSpPr>
          <p:cNvPr id="4" name="Content Placeholder 3"/>
          <p:cNvSpPr>
            <a:spLocks noGrp="1"/>
          </p:cNvSpPr>
          <p:nvPr>
            <p:ph sz="half" idx="2"/>
          </p:nvPr>
        </p:nvSpPr>
        <p:spPr>
          <a:xfrm>
            <a:off x="4559300" y="1231900"/>
            <a:ext cx="4356100" cy="5321300"/>
          </a:xfrm>
        </p:spPr>
        <p:txBody>
          <a:bodyPr>
            <a:normAutofit fontScale="85000" lnSpcReduction="10000"/>
          </a:bodyPr>
          <a:lstStyle/>
          <a:p>
            <a:r>
              <a:rPr lang="en-US" dirty="0"/>
              <a:t>Josiah’s texts and laws suggested that political success and unity would come if his people set aside their beliefs in any god except Yahweh (a southern deity), centralized worship, and separated themselves culturally from surrounding peoples. </a:t>
            </a:r>
          </a:p>
          <a:p>
            <a:r>
              <a:rPr lang="en-US" dirty="0"/>
              <a:t>Josiah’s reforms were cut off when he was killed in Egypt in 609 BCE. But future generations would build a new world around his ideas. </a:t>
            </a:r>
          </a:p>
        </p:txBody>
      </p:sp>
    </p:spTree>
    <p:extLst>
      <p:ext uri="{BB962C8B-B14F-4D97-AF65-F5344CB8AC3E}">
        <p14:creationId xmlns:p14="http://schemas.microsoft.com/office/powerpoint/2010/main" val="149055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Deuteronomy and the Prophecies</a:t>
            </a:r>
          </a:p>
        </p:txBody>
      </p:sp>
      <p:sp>
        <p:nvSpPr>
          <p:cNvPr id="3" name="Content Placeholder 2"/>
          <p:cNvSpPr>
            <a:spLocks noGrp="1"/>
          </p:cNvSpPr>
          <p:nvPr>
            <p:ph sz="half" idx="1"/>
          </p:nvPr>
        </p:nvSpPr>
        <p:spPr/>
        <p:txBody>
          <a:bodyPr>
            <a:normAutofit fontScale="92500" lnSpcReduction="20000"/>
          </a:bodyPr>
          <a:lstStyle/>
          <a:p>
            <a:r>
              <a:rPr lang="en-US" dirty="0"/>
              <a:t>The next scrolls were compilations of prophecies that tried to explain 7</a:t>
            </a:r>
            <a:r>
              <a:rPr lang="en-US" baseline="30000" dirty="0"/>
              <a:t>th</a:t>
            </a:r>
            <a:r>
              <a:rPr lang="en-US" dirty="0"/>
              <a:t> and 6</a:t>
            </a:r>
            <a:r>
              <a:rPr lang="en-US" baseline="30000" dirty="0"/>
              <a:t>th</a:t>
            </a:r>
            <a:r>
              <a:rPr lang="en-US" dirty="0"/>
              <a:t> c. events and invasions as punishments for disobeying Deuteronomy’s rules (care for the poor, centralized worship, monotheism, and cultural separation from surrounding peoples) </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By the time the rest of the Torah (Genesis, Exodus, Numbers, and Leviticus) was set down during the exile, all history was interpreted using the rules and themes articulated in Deuteronomy. By then, this seventh-century book was believed to contain  Moses’ original instruction from God. </a:t>
            </a:r>
          </a:p>
        </p:txBody>
      </p:sp>
    </p:spTree>
    <p:extLst>
      <p:ext uri="{BB962C8B-B14F-4D97-AF65-F5344CB8AC3E}">
        <p14:creationId xmlns:p14="http://schemas.microsoft.com/office/powerpoint/2010/main" val="350786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cat.sas.upenn.edu/nelc150/slide2.jpg"/>
          <p:cNvPicPr>
            <a:picLocks noChangeAspect="1" noChangeArrowheads="1"/>
          </p:cNvPicPr>
          <p:nvPr/>
        </p:nvPicPr>
        <p:blipFill>
          <a:blip r:embed="rId3" cstate="print"/>
          <a:srcRect/>
          <a:stretch>
            <a:fillRect/>
          </a:stretch>
        </p:blipFill>
        <p:spPr bwMode="auto">
          <a:xfrm>
            <a:off x="1219200" y="3952679"/>
            <a:ext cx="4838700" cy="2688167"/>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76200"/>
            <a:ext cx="8229600" cy="685800"/>
          </a:xfrm>
        </p:spPr>
        <p:txBody>
          <a:bodyPr>
            <a:normAutofit fontScale="90000"/>
          </a:bodyPr>
          <a:lstStyle/>
          <a:p>
            <a:r>
              <a:rPr lang="en-US" dirty="0">
                <a:effectLst>
                  <a:outerShdw blurRad="38100" dist="38100" dir="2700000" algn="tl">
                    <a:srgbClr val="000000">
                      <a:alpha val="43137"/>
                    </a:srgbClr>
                  </a:outerShdw>
                </a:effectLst>
              </a:rPr>
              <a:t>And </a:t>
            </a:r>
            <a:r>
              <a:rPr lang="en-US" sz="4000" dirty="0">
                <a:effectLst>
                  <a:outerShdw blurRad="38100" dist="38100" dir="2700000" algn="tl">
                    <a:srgbClr val="000000">
                      <a:alpha val="43137"/>
                    </a:srgbClr>
                  </a:outerShdw>
                </a:effectLst>
              </a:rPr>
              <a:t>before</a:t>
            </a:r>
            <a:r>
              <a:rPr lang="en-US" dirty="0">
                <a:effectLst>
                  <a:outerShdw blurRad="38100" dist="38100" dir="2700000" algn="tl">
                    <a:srgbClr val="000000">
                      <a:alpha val="43137"/>
                    </a:srgbClr>
                  </a:outerShdw>
                </a:effectLst>
              </a:rPr>
              <a:t> that?</a:t>
            </a:r>
          </a:p>
        </p:txBody>
      </p:sp>
      <p:sp>
        <p:nvSpPr>
          <p:cNvPr id="3" name="Content Placeholder 2"/>
          <p:cNvSpPr>
            <a:spLocks noGrp="1"/>
          </p:cNvSpPr>
          <p:nvPr>
            <p:ph idx="1"/>
          </p:nvPr>
        </p:nvSpPr>
        <p:spPr>
          <a:xfrm>
            <a:off x="304800" y="685799"/>
            <a:ext cx="8607776" cy="3217797"/>
          </a:xfrm>
        </p:spPr>
        <p:txBody>
          <a:bodyPr>
            <a:noAutofit/>
          </a:bodyPr>
          <a:lstStyle/>
          <a:p>
            <a:r>
              <a:rPr lang="en-US" sz="1800" dirty="0"/>
              <a:t>Pre-9</a:t>
            </a:r>
            <a:r>
              <a:rPr lang="en-US" sz="1800" baseline="30000" dirty="0"/>
              <a:t>th</a:t>
            </a:r>
            <a:r>
              <a:rPr lang="en-US" sz="1800" dirty="0"/>
              <a:t> century, scholars believe Israel had a provincial organization. The story of Jacob’s 12 sons is an </a:t>
            </a:r>
            <a:r>
              <a:rPr lang="en-US" sz="1800" i="1" dirty="0"/>
              <a:t>etiological</a:t>
            </a:r>
            <a:r>
              <a:rPr lang="en-US" sz="1800" dirty="0"/>
              <a:t> tale explaining how the 12 tribes or provinces got their names, but they were actually administrative provinces ruled by Egypt. </a:t>
            </a:r>
          </a:p>
          <a:p>
            <a:r>
              <a:rPr lang="en-US" sz="1800" dirty="0"/>
              <a:t>At one point, Canaan, a “land-bridge” between Egypt and Mesopotamia, was occupied by the Egyptians (New Kingdom 1500-1000 BCE). The breakup of this kingdom allowed for small states like Israel to emerge (first reference in 1200s); the infighting that ensued over fertile lowlands characterized early biblical history (Joshua-Kings). </a:t>
            </a:r>
          </a:p>
          <a:p>
            <a:r>
              <a:rPr lang="en-US" sz="1800" dirty="0"/>
              <a:t>Before the Egyptian occupation, these Semitics or “</a:t>
            </a:r>
            <a:r>
              <a:rPr lang="en-US" sz="1800" dirty="0" err="1"/>
              <a:t>Asiatics</a:t>
            </a:r>
            <a:r>
              <a:rPr lang="en-US" sz="1800" dirty="0"/>
              <a:t>,” according to the Egyptians, probably migrated all over Mesopotamia and into Egypt because of famine or conquest. Egypt, in particular, was a refuge for nomadic peoples because of luxury goods, water, religious freedom, and military protection. </a:t>
            </a:r>
          </a:p>
          <a:p>
            <a:endParaRPr lang="en-US" sz="1800" dirty="0"/>
          </a:p>
        </p:txBody>
      </p:sp>
      <p:sp>
        <p:nvSpPr>
          <p:cNvPr id="5" name="TextBox 4"/>
          <p:cNvSpPr txBox="1"/>
          <p:nvPr/>
        </p:nvSpPr>
        <p:spPr>
          <a:xfrm>
            <a:off x="6324600" y="4419599"/>
            <a:ext cx="2130776" cy="1754326"/>
          </a:xfrm>
          <a:prstGeom prst="rect">
            <a:avLst/>
          </a:prstGeom>
          <a:solidFill>
            <a:schemeClr val="bg1">
              <a:lumMod val="85000"/>
            </a:schemeClr>
          </a:solidFill>
        </p:spPr>
        <p:txBody>
          <a:bodyPr wrap="none" rtlCol="0">
            <a:spAutoFit/>
          </a:bodyPr>
          <a:lstStyle/>
          <a:p>
            <a:r>
              <a:rPr lang="en-US" dirty="0"/>
              <a:t>This photo of an </a:t>
            </a:r>
          </a:p>
          <a:p>
            <a:r>
              <a:rPr lang="en-US" dirty="0"/>
              <a:t>Egyptian Wall paint-</a:t>
            </a:r>
          </a:p>
          <a:p>
            <a:r>
              <a:rPr lang="en-US" dirty="0"/>
              <a:t>ing shows Asiatic</a:t>
            </a:r>
          </a:p>
          <a:p>
            <a:r>
              <a:rPr lang="en-US" dirty="0"/>
              <a:t>workers making</a:t>
            </a:r>
          </a:p>
          <a:p>
            <a:r>
              <a:rPr lang="en-US" dirty="0"/>
              <a:t>bricks in Egypt in the</a:t>
            </a:r>
          </a:p>
          <a:p>
            <a:r>
              <a:rPr lang="en-US" dirty="0"/>
              <a:t>15</a:t>
            </a:r>
            <a:r>
              <a:rPr lang="en-US" baseline="30000" dirty="0"/>
              <a:t>th</a:t>
            </a:r>
            <a:r>
              <a:rPr lang="en-US" dirty="0"/>
              <a:t> c. BCE.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1" y="152400"/>
            <a:ext cx="8686800" cy="1143000"/>
          </a:xfrm>
        </p:spPr>
        <p:txBody>
          <a:bodyPr>
            <a:normAutofit/>
          </a:bodyPr>
          <a:lstStyle/>
          <a:p>
            <a:r>
              <a:rPr lang="en-US" sz="3600" dirty="0">
                <a:effectLst>
                  <a:outerShdw blurRad="38100" dist="38100" dir="2700000" algn="tl">
                    <a:srgbClr val="000000">
                      <a:alpha val="43137"/>
                    </a:srgbClr>
                  </a:outerShdw>
                </a:effectLst>
              </a:rPr>
              <a:t>What did the Israelites/Canaanites worship?</a:t>
            </a:r>
          </a:p>
        </p:txBody>
      </p:sp>
      <p:sp>
        <p:nvSpPr>
          <p:cNvPr id="3" name="Content Placeholder 2"/>
          <p:cNvSpPr>
            <a:spLocks noGrp="1"/>
          </p:cNvSpPr>
          <p:nvPr>
            <p:ph idx="1"/>
          </p:nvPr>
        </p:nvSpPr>
        <p:spPr>
          <a:xfrm>
            <a:off x="2137624" y="1393522"/>
            <a:ext cx="6553200" cy="2438399"/>
          </a:xfrm>
        </p:spPr>
        <p:txBody>
          <a:bodyPr>
            <a:normAutofit fontScale="85000" lnSpcReduction="10000"/>
          </a:bodyPr>
          <a:lstStyle/>
          <a:p>
            <a:r>
              <a:rPr lang="en-US" dirty="0"/>
              <a:t>They worshipped various gods including El, his wife Asherah, grain god Dagon, a sea god Yam and his serpent ally Lotan, a huntress Anath, a love goddess Quadeshtu, and the storm god Baal Hadad, who superseded El in the Canaanite pantheon.</a:t>
            </a:r>
          </a:p>
        </p:txBody>
      </p:sp>
      <p:pic>
        <p:nvPicPr>
          <p:cNvPr id="2050" name="Picture 2" descr="http://www.godwouldbeanatheist.com/images/asherah.jpg"/>
          <p:cNvPicPr>
            <a:picLocks noChangeAspect="1" noChangeArrowheads="1"/>
          </p:cNvPicPr>
          <p:nvPr/>
        </p:nvPicPr>
        <p:blipFill>
          <a:blip r:embed="rId3" cstate="print"/>
          <a:srcRect/>
          <a:stretch>
            <a:fillRect/>
          </a:stretch>
        </p:blipFill>
        <p:spPr bwMode="auto">
          <a:xfrm>
            <a:off x="3360137" y="3829050"/>
            <a:ext cx="2419350" cy="2857500"/>
          </a:xfrm>
          <a:prstGeom prst="rect">
            <a:avLst/>
          </a:prstGeom>
          <a:noFill/>
        </p:spPr>
      </p:pic>
      <p:sp>
        <p:nvSpPr>
          <p:cNvPr id="5" name="TextBox 4"/>
          <p:cNvSpPr txBox="1"/>
          <p:nvPr/>
        </p:nvSpPr>
        <p:spPr>
          <a:xfrm>
            <a:off x="5779487" y="3936393"/>
            <a:ext cx="3127577" cy="2677656"/>
          </a:xfrm>
          <a:prstGeom prst="rect">
            <a:avLst/>
          </a:prstGeom>
          <a:solidFill>
            <a:schemeClr val="bg1">
              <a:lumMod val="85000"/>
            </a:schemeClr>
          </a:solidFill>
        </p:spPr>
        <p:txBody>
          <a:bodyPr wrap="square" rtlCol="0">
            <a:spAutoFit/>
          </a:bodyPr>
          <a:lstStyle/>
          <a:p>
            <a:r>
              <a:rPr lang="en-US" sz="1300" dirty="0"/>
              <a:t>A picture of Asherah, who was worshipped in hill shrines through poles and teraphim. In the King James bible, her name is translated as grove; in others, sacred pole. Compare the Good News translation of Deuteronomy 16:21: "When you make an altar for the Lord your God, do not put beside it a wooden symbol of the goddess Asherah” to the King James: “Thou shalt not plant thee a grove of any trees near unto the altar of the LORD thy God, which thou shalt make thee.”</a:t>
            </a:r>
          </a:p>
          <a:p>
            <a:endParaRPr lang="en-US" sz="1200" dirty="0"/>
          </a:p>
        </p:txBody>
      </p:sp>
      <p:pic>
        <p:nvPicPr>
          <p:cNvPr id="40962" name="Picture 2" descr="http://www.teenwitch.com/DATE/YR/1999/08/BAAL.JPG"/>
          <p:cNvPicPr>
            <a:picLocks noChangeAspect="1" noChangeArrowheads="1"/>
          </p:cNvPicPr>
          <p:nvPr/>
        </p:nvPicPr>
        <p:blipFill>
          <a:blip cstate="print"/>
          <a:srcRect/>
          <a:stretch>
            <a:fillRect/>
          </a:stretch>
        </p:blipFill>
        <p:spPr bwMode="auto">
          <a:xfrm>
            <a:off x="228600" y="1295400"/>
            <a:ext cx="1927813" cy="3717925"/>
          </a:xfrm>
          <a:prstGeom prst="rect">
            <a:avLst/>
          </a:prstGeom>
          <a:noFill/>
        </p:spPr>
      </p:pic>
      <p:sp>
        <p:nvSpPr>
          <p:cNvPr id="7" name="TextBox 6"/>
          <p:cNvSpPr txBox="1"/>
          <p:nvPr/>
        </p:nvSpPr>
        <p:spPr>
          <a:xfrm>
            <a:off x="132568" y="5044772"/>
            <a:ext cx="3011465" cy="1169551"/>
          </a:xfrm>
          <a:prstGeom prst="rect">
            <a:avLst/>
          </a:prstGeom>
          <a:solidFill>
            <a:schemeClr val="accent4">
              <a:lumMod val="20000"/>
              <a:lumOff val="80000"/>
            </a:schemeClr>
          </a:solidFill>
        </p:spPr>
        <p:txBody>
          <a:bodyPr wrap="square" rtlCol="0">
            <a:spAutoFit/>
          </a:bodyPr>
          <a:lstStyle/>
          <a:p>
            <a:r>
              <a:rPr lang="en-US" sz="1400" dirty="0"/>
              <a:t>A picture of Baal, Canaanite god of Thunder, who became a chief rival of Yahweh after King Josiah began his project to unify north and southern kingdoms under a single god. </a:t>
            </a:r>
          </a:p>
        </p:txBody>
      </p:sp>
      <p:cxnSp>
        <p:nvCxnSpPr>
          <p:cNvPr id="9" name="Straight Arrow Connector 8"/>
          <p:cNvCxnSpPr/>
          <p:nvPr/>
        </p:nvCxnSpPr>
        <p:spPr>
          <a:xfrm rot="5400000" flipH="1" flipV="1">
            <a:off x="647700" y="47625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truthnet.org/Biblicalarcheology/6/Canaanite_Ba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57" y="1025417"/>
            <a:ext cx="2002070" cy="3987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history.com/archaeology/israel/baal-b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1066800"/>
            <a:ext cx="3733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914400"/>
          </a:xfrm>
        </p:spPr>
        <p:txBody>
          <a:bodyPr/>
          <a:lstStyle/>
          <a:p>
            <a:r>
              <a:rPr lang="en-US" dirty="0">
                <a:effectLst>
                  <a:outerShdw blurRad="38100" dist="38100" dir="2700000" algn="tl">
                    <a:srgbClr val="000000">
                      <a:alpha val="43137"/>
                    </a:srgbClr>
                  </a:outerShdw>
                </a:effectLst>
              </a:rPr>
              <a:t>El = Yahweh?</a:t>
            </a:r>
          </a:p>
        </p:txBody>
      </p:sp>
      <p:sp>
        <p:nvSpPr>
          <p:cNvPr id="3" name="Content Placeholder 2"/>
          <p:cNvSpPr>
            <a:spLocks noGrp="1"/>
          </p:cNvSpPr>
          <p:nvPr>
            <p:ph idx="1"/>
          </p:nvPr>
        </p:nvSpPr>
        <p:spPr>
          <a:xfrm>
            <a:off x="304800" y="1027265"/>
            <a:ext cx="5791200" cy="5638800"/>
          </a:xfrm>
        </p:spPr>
        <p:txBody>
          <a:bodyPr>
            <a:noAutofit/>
          </a:bodyPr>
          <a:lstStyle/>
          <a:p>
            <a:r>
              <a:rPr lang="en-US" sz="1800" dirty="0"/>
              <a:t>According to the Canaanite myths, El’s marriage to Beirut (City) produced Heaven and Earth. </a:t>
            </a:r>
          </a:p>
          <a:p>
            <a:r>
              <a:rPr lang="en-US" sz="1800" dirty="0"/>
              <a:t>In the bible, when you see “God,” it is a translation of one of many versions of El (Elohim=sons of god, El Shaddai (God almighty), El Roi (God of seeing), El Elyon (God of the mountains). When you see “LORD,” it is a translation of YHWH, probably pronounced “Yahweh,” which means something like “I am” or “I will be.”</a:t>
            </a:r>
          </a:p>
          <a:p>
            <a:r>
              <a:rPr lang="en-US" sz="1800" dirty="0"/>
              <a:t>Though these names are often used interchangeably, some think they were originally two different gods, one Kenite (or “Cainite”) and one Canaanite. These gods merged in the story of Exodus, when God speaks to Moses and tells him that his name is Yahweh and that he is the God (El) of Abraham, Isaac, and Jacob. Some scholars think King Josiah revised the tale to unite the two traditions.</a:t>
            </a:r>
          </a:p>
          <a:p>
            <a:r>
              <a:rPr lang="en-US" sz="1800" dirty="0"/>
              <a:t>Before this moment, some biblical authors only call the deity “El” or God, and some call him “Yahweh.” A divergent “El” called Baal (Lord)  became an enemy god.</a:t>
            </a:r>
          </a:p>
        </p:txBody>
      </p:sp>
      <p:sp>
        <p:nvSpPr>
          <p:cNvPr id="4" name="TextBox 3"/>
          <p:cNvSpPr txBox="1"/>
          <p:nvPr/>
        </p:nvSpPr>
        <p:spPr>
          <a:xfrm>
            <a:off x="6659562" y="5319236"/>
            <a:ext cx="2057400" cy="738664"/>
          </a:xfrm>
          <a:prstGeom prst="rect">
            <a:avLst/>
          </a:prstGeom>
          <a:solidFill>
            <a:schemeClr val="accent4">
              <a:lumMod val="20000"/>
              <a:lumOff val="80000"/>
            </a:schemeClr>
          </a:solidFill>
        </p:spPr>
        <p:txBody>
          <a:bodyPr wrap="square" rtlCol="0">
            <a:spAutoFit/>
          </a:bodyPr>
          <a:lstStyle/>
          <a:p>
            <a:r>
              <a:rPr lang="en-US" sz="1400" dirty="0"/>
              <a:t>This may be a picture of El, the Canaanite sky god, consort to Asherah.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5176</Words>
  <Application>Microsoft Office PowerPoint</Application>
  <PresentationFormat>On-screen Show (4:3)</PresentationFormat>
  <Paragraphs>251</Paragraphs>
  <Slides>43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Algerian</vt:lpstr>
      <vt:lpstr>Arial</vt:lpstr>
      <vt:lpstr>Berlin Sans FB</vt:lpstr>
      <vt:lpstr>Calibri</vt:lpstr>
      <vt:lpstr>Courier New</vt:lpstr>
      <vt:lpstr>Office Theme</vt:lpstr>
      <vt:lpstr>586 BCE and After: </vt:lpstr>
      <vt:lpstr>What happened in 586 BCE?</vt:lpstr>
      <vt:lpstr>PowerPoint Presentation</vt:lpstr>
      <vt:lpstr>What was Israel before?</vt:lpstr>
      <vt:lpstr>The First Biblical Book (or scroll)?</vt:lpstr>
      <vt:lpstr>Deuteronomy and the Prophecies</vt:lpstr>
      <vt:lpstr>And before that?</vt:lpstr>
      <vt:lpstr>What did the Israelites/Canaanites worship?</vt:lpstr>
      <vt:lpstr>El = Yahweh?</vt:lpstr>
      <vt:lpstr>PowerPoint Presentation</vt:lpstr>
      <vt:lpstr>What else happened in 586?</vt:lpstr>
      <vt:lpstr>Why was 586 important? Literacy</vt:lpstr>
      <vt:lpstr>586: The Impact of Exile</vt:lpstr>
      <vt:lpstr>What are some post-exile themes?</vt:lpstr>
      <vt:lpstr>PowerPoint Presentation</vt:lpstr>
      <vt:lpstr>586: Impact of other cultures</vt:lpstr>
      <vt:lpstr>Alexander’s Empire (map)</vt:lpstr>
      <vt:lpstr>What 586 means for us</vt:lpstr>
      <vt:lpstr>Part 2: What is the bible?</vt:lpstr>
      <vt:lpstr>What is the bible, anyway?</vt:lpstr>
      <vt:lpstr>PowerPoint Presentation</vt:lpstr>
      <vt:lpstr>PowerPoint Presentation</vt:lpstr>
      <vt:lpstr>The Hebrew Bible?</vt:lpstr>
      <vt:lpstr>The Apocrypha and Pseudepigrapha</vt:lpstr>
      <vt:lpstr>The New Testament?</vt:lpstr>
      <vt:lpstr>What was excluded from the New Testament?</vt:lpstr>
      <vt:lpstr>Who was Jesus?</vt:lpstr>
      <vt:lpstr>How did the bible get English? Latin first</vt:lpstr>
      <vt:lpstr>What’s the King James Bible?</vt:lpstr>
      <vt:lpstr>Why are we using this translation?</vt:lpstr>
      <vt:lpstr>Why this translation– continued…</vt:lpstr>
      <vt:lpstr>Three approaches: examples</vt:lpstr>
      <vt:lpstr>What difference does the translation make? The Case of Leviticus</vt:lpstr>
      <vt:lpstr>Temple Prostitution and the “Sacred Marriage”: The Context</vt:lpstr>
      <vt:lpstr>Leviticus 18:22 – some translations</vt:lpstr>
      <vt:lpstr>Why read “in context”</vt:lpstr>
      <vt:lpstr>Example: Sessions quotes Romans 13</vt:lpstr>
      <vt:lpstr>American context</vt:lpstr>
      <vt:lpstr>Is the bible “inerrant”?</vt:lpstr>
      <vt:lpstr>No Bible has the “Last Word”</vt:lpstr>
      <vt:lpstr>What these issues mean for our class</vt:lpstr>
      <vt:lpstr>What does it mean (continued)</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586 BCE and After:</dc:title>
  <dc:creator>Mary Adams</dc:creator>
  <cp:lastModifiedBy>Mary Adams</cp:lastModifiedBy>
  <cp:revision>23</cp:revision>
  <cp:lastPrinted>2015-07-06T13:34:37Z</cp:lastPrinted>
  <dcterms:modified xsi:type="dcterms:W3CDTF">2018-06-27T18:48:05Z</dcterms:modified>
</cp:coreProperties>
</file>