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59" r:id="rId4"/>
    <p:sldId id="262" r:id="rId5"/>
    <p:sldId id="260" r:id="rId6"/>
    <p:sldId id="257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E452-405A-4AC1-915B-2E4E1647FDA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C8DB-E800-438B-A289-7C612F53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Image From:</a:t>
            </a:r>
            <a:r>
              <a:rPr lang="en-US" b="1" baseline="0" dirty="0" smtClean="0"/>
              <a:t> </a:t>
            </a:r>
            <a:r>
              <a:rPr lang="en-US" baseline="0" dirty="0" smtClean="0"/>
              <a:t>http://www.google.com/imgres?imgurl=http%3A%2F%2Fmedia.jrn.com%2Fimages%2Fiago_bigstory.jpg&amp;imgrefurl=http%3A%2F%2Fwww.jsonline.com%2Fentertainment%2Farts%2Fsnodin-fails-to-bring-iago-to-life-8n3h5hd-136442388.html&amp;h=437&amp;w=660&amp;tbnid=jywl11XIKy7VHM%3A&amp;zoom=1&amp;docid=e9_fy7oTYWN-ZM&amp;ei=0_lWU8LNKabh2AWv2oGwCw&amp;tbm=isch&amp;ved=0CIgBEDMoHDAc&amp;iact=rc&amp;uact=3&amp;dur=854&amp;page=2&amp;start=11&amp;ndsp=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3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Image From: </a:t>
            </a:r>
            <a:r>
              <a:rPr lang="en-US" dirty="0" smtClean="0"/>
              <a:t>http://www.google.com/imgres?imgurl=http%3A%2F%2Fnicolegalland.com%2Fwp-content%2Fuploads%2F2012%2F02%2FI_Iago_Nicole_Galland_1280px-tall.jpg&amp;imgrefurl=http%3A%2F%2Fnicolegalland.com%2Fbooks%2Fi-iago%2F&amp;h=1280&amp;w=851&amp;tbnid=WWnJac9AHPBCsM%3A&amp;zoom=1&amp;docid=_y236nx0SvF_QM&amp;ei=dPxWU8zzDI-_2QWy4ID4DA&amp;tbm=isch&amp;ved=0CFQQMygAMAA&amp;iact=rc&amp;uact=3&amp;dur=459&amp;page=1&amp;start=0&amp;ndsp=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Image From: </a:t>
            </a:r>
            <a:r>
              <a:rPr lang="en-US" dirty="0" smtClean="0"/>
              <a:t>http://www.google.com/imgres?imgurl=http%3A%2F%2Fwww.glamsham.com%2Fmovies%2Fscoops%2F06%2Fjul%2Fomkara1.jpg&amp;imgrefurl=http%3A%2F%2Fwww.glamsham.com%2Fmovies%2Fscoops%2F06%2Fjul%2F21omkara.asp&amp;h=282&amp;w=470&amp;tbnid=5tDMaRgIZ91UbM%3A&amp;zoom=1&amp;docid=U6gMjTps8quW4M&amp;ei=M_tWU4vSNuOv2wX2i4CwAw&amp;tbm=isch&amp;ved=0CF4QMygKMAo&amp;iact=rc&amp;uact=3&amp;dur=610&amp;page=1&amp;start=0&amp;ndsp=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4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Image From: </a:t>
            </a:r>
            <a:r>
              <a:rPr lang="en-US" dirty="0" smtClean="0"/>
              <a:t>http://www.google.com/imgres?imgurl=http%3A%2F%2Fwww.candlewick.com%2Fimages%2Fcwp_bookjackets%2F648%2F0763639419.jpg&amp;imgrefurl=http%3A%2F%2Fwww.candlewick.com%2Fbookxtras.asp%3Fisbn%3D0763639419%26id%3D%26browse%3D%26view%3Djacket%26jacket%3D.%2Fimages%2Fcwp_bookjackets%2F648%2F0763639419.jpg%26bktitle%3DExposure&amp;h=1000&amp;w=643&amp;tbnid=mrN5mfDRJ041tM%3A&amp;zoom=1&amp;docid=Ml0Ts1uLqsnRrM&amp;ei=A_9WU5g97bjZBc2UgYgM&amp;tbm=isch&amp;ved=0CFIQMygAMAA&amp;iact=rc&amp;uact=3&amp;dur=2582&amp;page=1&amp;start=0&amp;ndsp=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/>
              <a:t>Image</a:t>
            </a:r>
            <a:r>
              <a:rPr lang="en-US" b="1" i="0" baseline="0" dirty="0" smtClean="0"/>
              <a:t> From: </a:t>
            </a:r>
            <a:r>
              <a:rPr lang="en-US" baseline="0" dirty="0" smtClean="0"/>
              <a:t>http://www.google.com/imgres?imgurl=http%3A%2F%2Fwww.dvdsreleasedates.com%2Fposters%2F800%2FO%2FO-2001-movie-poster.jpg&amp;imgrefurl=http%3A%2F%2Fwww.dvdsreleasedates.com%2Fmovies%2F1678%2FO-(2001).html&amp;h=1200&amp;w=800&amp;tbnid=Il6pxkeKB-7K_M%3A&amp;zoom=1&amp;docid=vepkMS2n0UokNM&amp;ei=OP1WU73lLaWS2QXIvICoAg&amp;tbm=isch&amp;ved=0CGkQMygCMAI&amp;iact=rc&amp;uact=3&amp;dur=986&amp;page=1&amp;start=0&amp;ndsp=15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Image From: </a:t>
            </a:r>
            <a:r>
              <a:rPr lang="en-US" b="0" dirty="0" smtClean="0"/>
              <a:t>http://www.google.com/imgres?imgurl=http%3A%2F%2Fwww.washingtonpost.com%2Frf%2Fimage_296w%2F2010-2019%2FWashingtonPost%2F2011%2F12%2F27%2FStyle%2FImages%2Fbooks1228charles.jpg&amp;imgrefurl=http%3A%2F%2Fwww.washingtonpost.com%2Fentertainment%2Fbooks%2Fiago-by-david-snodin%2F2011%2F12%2F19%2FgIQA8r6BLP_story.html&amp;h=448&amp;w=296&amp;tbnid=v-zSZEmOjSWoIM%3A&amp;zoom=1&amp;docid=_B33Q6uthUAksM&amp;ei=NPlWU-zNG-Kb2wXTg4D4BQ&amp;tbm=isch&amp;ved=0CFIQMygAMAA&amp;iact=rc&amp;uact=3&amp;dur=6275&amp;page=1&amp;start=0&amp;ndsp=20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Image From: </a:t>
            </a:r>
            <a:r>
              <a:rPr lang="en-US" dirty="0" smtClean="0"/>
              <a:t>http://www.google.com/imgres?imgurl=http%3A%2F%2Fd1g4sq00ps2bp3.cloudfront.net%2Fentertainment%2F23602_5.jpg&amp;imgrefurl=http%3A%2F%2Fwww.lewiswaynegallery.com%2Fa-double-life-1947-lobby-card-set-ronald-colman-p-2803.html&amp;h=1374&amp;w=1753&amp;tbnid=GD8MqBLlZ9RgpM%3A&amp;zoom=1&amp;docid=AkYuVTR5_q_nxM&amp;ei=bf9WU_i4OoXu2gWEmICwDQ&amp;tbm=isch&amp;ved=0CIIBEDMoKDAo&amp;iact=rc&amp;uact=3&amp;dur=873&amp;page=2&amp;start=19&amp;ndsp=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8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Image From: </a:t>
            </a:r>
            <a:r>
              <a:rPr lang="en-US" sz="1200" dirty="0" smtClean="0"/>
              <a:t>http://www.google.com/imgres?imgurl=http%3A%2F%2Fs3.amazonaws.com%2Fcriterion-production%2Fstills%2F130393-1a7d5375c4ae788e78401e2ddb38fc36%2FDeardon_Filmw_AllNightLong_original.jpg&amp;imgrefurl=http%3A%2F%2Fwww.criterion.com%2Ffilms%2F27539-all-night-long&amp;h=252&amp;w=448&amp;tbnid=gQl_O0gdSWH-TM%3A&amp;zoom=1&amp;docid=BYRti4YLKPDH9M&amp;ei=S_hWU4aIEOei2wWhpIHQCA&amp;tbm=isch&amp;ved=0CFUQMygBMAE&amp;iact=rc&amp;uact=3&amp;dur=935&amp;page=1&amp;start=0&amp;ndsp=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Image From: </a:t>
            </a:r>
            <a:r>
              <a:rPr lang="en-US" sz="1000" dirty="0" smtClean="0"/>
              <a:t>http://www.google.com/imgres?imgurl=http%3A%2F%2F1.bp.blogspot.com%2F-bdclmQIw8ZU%2FUNEcSmhwGmI%2FAAAAAAAAADU%2F-pOq8Gk2MEQ%2Fs1600%2Fothello-handkerchief-Betrayal.gif&amp;imgrefurl=http%3A%2F%2Fblamegam.blogspot.com%2F&amp;h=309&amp;w=349&amp;tbnid=A6VEi2yJ1xP9tM%3A&amp;zoom=1&amp;docid=Cz-5aoy4SHJ3nM&amp;ei=-vlWU-baIeOT2QWmvYDwDA&amp;tbm=isch&amp;ved=0CFsQMyhTMFM4ZA&amp;iact=rc&amp;uact=3&amp;dur=641&amp;page=9&amp;start=181&amp;ndsp=26</a:t>
            </a:r>
          </a:p>
          <a:p>
            <a:endParaRPr lang="en-US" sz="1000" dirty="0" smtClean="0"/>
          </a:p>
          <a:p>
            <a:r>
              <a:rPr lang="en-US" sz="1000" b="1" dirty="0" smtClean="0"/>
              <a:t>Image From: </a:t>
            </a:r>
            <a:r>
              <a:rPr lang="en-US" sz="1000" dirty="0" smtClean="0"/>
              <a:t>http://www.google.com/imgres?imgurl=http%3A%2F%2Ftheshakespeareblog.com%2Fwp-content%2Fuploads%2F2013%2F04%2Fothello_poster.jpg&amp;imgrefurl=http%3A%2F%2Ftheshakespeareblog.com%2F2013%2F04%2Fothello-iago-and-the-search-for-character%2F&amp;h=398&amp;w=710&amp;tbnid=1PRQ2bmamRqlrM%3A&amp;zoom=1&amp;docid=DTOjlHxmcNGjEM&amp;ei=0_lWU8LNKabh2AWv2oGwCw&amp;tbm=isch&amp;ved=0CI8BEDMoIzAj&amp;iact=rc&amp;uact=3&amp;dur=536&amp;page=2&amp;start=11&amp;ndsp=25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6C8DB-E800-438B-A289-7C612F53D0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2CEBA8-0256-43DB-9C36-BDE298DBFB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88E373F-CC7F-43AC-8683-8F9C6FE9B74D}" type="datetimeFigureOut">
              <a:rPr lang="en-US" smtClean="0"/>
              <a:t>4/23/2014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t2cgNDWI4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oqZK-Uzlp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0782"/>
            <a:ext cx="7772400" cy="1470025"/>
          </a:xfrm>
        </p:spPr>
        <p:txBody>
          <a:bodyPr/>
          <a:lstStyle/>
          <a:p>
            <a:pPr algn="ctr"/>
            <a:r>
              <a:rPr lang="en-US" sz="5400" dirty="0" smtClean="0">
                <a:latin typeface="Algerian" panose="04020705040A02060702" pitchFamily="82" charset="0"/>
              </a:rPr>
              <a:t>Othello Adaptations</a:t>
            </a:r>
            <a:endParaRPr lang="en-US" sz="54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6" y="59436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Lesley Plowman, Jalen Brown, Emily Teague &amp; Sandra </a:t>
            </a:r>
            <a:r>
              <a:rPr lang="en-US" dirty="0" err="1" smtClean="0">
                <a:solidFill>
                  <a:schemeClr val="tx1"/>
                </a:solidFill>
              </a:rPr>
              <a:t>Nikula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8692"/>
            <a:ext cx="6096000" cy="40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I,Iago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Nicole </a:t>
            </a:r>
            <a:r>
              <a:rPr lang="en-US" dirty="0" err="1" smtClean="0"/>
              <a:t>Galland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“Before” </a:t>
            </a:r>
            <a:endParaRPr lang="en-US" sz="2800" dirty="0"/>
          </a:p>
          <a:p>
            <a:r>
              <a:rPr lang="en-US" sz="2800" dirty="0" smtClean="0"/>
              <a:t>“After”</a:t>
            </a:r>
          </a:p>
          <a:p>
            <a:r>
              <a:rPr lang="en-US" sz="2800" dirty="0" smtClean="0"/>
              <a:t>Making a Villain a Hero</a:t>
            </a:r>
          </a:p>
          <a:p>
            <a:r>
              <a:rPr lang="en-US" sz="2800" dirty="0" smtClean="0"/>
              <a:t>What is the “truth”?</a:t>
            </a:r>
          </a:p>
          <a:p>
            <a:r>
              <a:rPr lang="en-US" sz="2800" dirty="0" smtClean="0"/>
              <a:t>Answering  “Why?”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34363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2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Omkara</a:t>
            </a:r>
            <a:r>
              <a:rPr lang="en-US" u="sng" dirty="0" smtClean="0"/>
              <a:t> </a:t>
            </a:r>
            <a:r>
              <a:rPr lang="en-US" dirty="0" smtClean="0"/>
              <a:t>(2006)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</a:p>
          <a:p>
            <a:r>
              <a:rPr lang="en-US" sz="2800" dirty="0" err="1" smtClean="0"/>
              <a:t>Indu</a:t>
            </a:r>
            <a:r>
              <a:rPr lang="en-US" sz="2800" dirty="0" smtClean="0"/>
              <a:t> kills </a:t>
            </a:r>
            <a:r>
              <a:rPr lang="en-US" sz="2800" dirty="0" err="1" smtClean="0"/>
              <a:t>Langda</a:t>
            </a:r>
            <a:endParaRPr lang="en-US" sz="2800" dirty="0" smtClean="0"/>
          </a:p>
          <a:p>
            <a:r>
              <a:rPr lang="en-US" sz="2800" dirty="0" smtClean="0"/>
              <a:t>Setting (Meerut in Western Uttar Pradesh)</a:t>
            </a:r>
          </a:p>
          <a:p>
            <a:r>
              <a:rPr lang="en-US" sz="2800" dirty="0" smtClean="0"/>
              <a:t>Politics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1662"/>
            <a:ext cx="6201111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Exposure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Mal </a:t>
            </a:r>
            <a:r>
              <a:rPr lang="en-US" dirty="0" err="1"/>
              <a:t>Peet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Celebrity Status and Media</a:t>
            </a:r>
          </a:p>
          <a:p>
            <a:r>
              <a:rPr lang="en-US" sz="2800" dirty="0" smtClean="0"/>
              <a:t>Race</a:t>
            </a:r>
          </a:p>
          <a:p>
            <a:r>
              <a:rPr lang="en-US" sz="2800" dirty="0" err="1" smtClean="0"/>
              <a:t>Desmerelda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 end of the novel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43" y="914400"/>
            <a:ext cx="34297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6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</a:t>
            </a:r>
            <a:r>
              <a:rPr lang="en-US" dirty="0" smtClean="0"/>
              <a:t> (2001)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/>
          <a:lstStyle/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Setting</a:t>
            </a:r>
          </a:p>
          <a:p>
            <a:r>
              <a:rPr lang="en-US" sz="2800" dirty="0" smtClean="0"/>
              <a:t>Age of Characters</a:t>
            </a:r>
          </a:p>
          <a:p>
            <a:r>
              <a:rPr lang="en-US" sz="2800" dirty="0" smtClean="0"/>
              <a:t>Answers about Iago’s motivation</a:t>
            </a:r>
          </a:p>
          <a:p>
            <a:r>
              <a:rPr lang="en-US" sz="2800" dirty="0" smtClean="0"/>
              <a:t>Powerful Ending</a:t>
            </a:r>
          </a:p>
          <a:p>
            <a:endParaRPr lang="en-US" sz="2800" dirty="0"/>
          </a:p>
          <a:p>
            <a:pPr marL="342900" lvl="5" indent="-228600"/>
            <a:r>
              <a:rPr lang="en-US" sz="2400" u="sng" dirty="0">
                <a:hlinkClick r:id="rId3"/>
              </a:rPr>
              <a:t>http</a:t>
            </a:r>
            <a:r>
              <a:rPr lang="en-US" sz="2400" u="sng" dirty="0" smtClean="0">
                <a:hlinkClick r:id="rId3"/>
              </a:rPr>
              <a:t>://youtu.be/ht2cgNDWI4g</a:t>
            </a:r>
            <a:endParaRPr lang="en-US" sz="2400" u="sng" dirty="0" smtClean="0"/>
          </a:p>
          <a:p>
            <a:pPr marL="114300" lvl="5" indent="0">
              <a:buNone/>
            </a:pPr>
            <a:endParaRPr lang="en-US" sz="2400" u="sng" dirty="0"/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55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Iago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 </a:t>
            </a:r>
            <a:r>
              <a:rPr lang="en-US" dirty="0" err="1" smtClean="0"/>
              <a:t>Snodin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925221"/>
            <a:ext cx="5029200" cy="3688918"/>
          </a:xfrm>
        </p:spPr>
        <p:txBody>
          <a:bodyPr/>
          <a:lstStyle/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After</a:t>
            </a:r>
            <a:r>
              <a:rPr lang="en-US" sz="2800" dirty="0"/>
              <a:t> </a:t>
            </a:r>
            <a:r>
              <a:rPr lang="en-US" sz="2800" i="1" dirty="0"/>
              <a:t>Othello </a:t>
            </a:r>
            <a:endParaRPr lang="en-US" sz="2800" dirty="0"/>
          </a:p>
          <a:p>
            <a:r>
              <a:rPr lang="en-US" sz="2800" dirty="0"/>
              <a:t>Cypriot Culture</a:t>
            </a:r>
          </a:p>
          <a:p>
            <a:r>
              <a:rPr lang="en-US" sz="2800" dirty="0"/>
              <a:t>Iago’s Violence, Jealousy, and Psychopathy  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46003"/>
            <a:ext cx="3245427" cy="491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Double </a:t>
            </a:r>
            <a:r>
              <a:rPr lang="en-US" dirty="0" smtClean="0"/>
              <a:t>Life (1947)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2697878" cy="5257800"/>
          </a:xfrm>
        </p:spPr>
        <p:txBody>
          <a:bodyPr/>
          <a:lstStyle/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Mental Illness</a:t>
            </a:r>
          </a:p>
          <a:p>
            <a:r>
              <a:rPr lang="en-US" sz="2800" dirty="0" smtClean="0"/>
              <a:t>Race Change</a:t>
            </a:r>
          </a:p>
          <a:p>
            <a:r>
              <a:rPr lang="en-US" sz="2800" dirty="0" smtClean="0"/>
              <a:t>Brita (Desdemona)</a:t>
            </a:r>
          </a:p>
          <a:p>
            <a:r>
              <a:rPr lang="en-US" sz="2800" dirty="0" smtClean="0"/>
              <a:t>Real and Stage Characters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78" y="2514600"/>
            <a:ext cx="554147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All Night Long</a:t>
            </a:r>
            <a:r>
              <a:rPr lang="en-US" dirty="0"/>
              <a:t> (1962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2004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Important Characters</a:t>
            </a:r>
          </a:p>
          <a:p>
            <a:r>
              <a:rPr lang="en-US" sz="2800" dirty="0" smtClean="0"/>
              <a:t>Celebrity Status</a:t>
            </a:r>
          </a:p>
          <a:p>
            <a:r>
              <a:rPr lang="en-US" sz="2800" dirty="0" smtClean="0"/>
              <a:t>Happily Ever After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5393266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95400"/>
            <a:ext cx="501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https://www.youtube.com/watch?v=KoqZK-UzlpU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396" y="2971800"/>
            <a:ext cx="4484688" cy="5334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200" dirty="0" smtClean="0">
                <a:latin typeface="Algerian" panose="04020705040A02060702" pitchFamily="82" charset="0"/>
              </a:rPr>
              <a:t>Loyalty &amp; Betrayal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17516"/>
            <a:ext cx="3871913" cy="34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3613000"/>
            <a:ext cx="5788819" cy="32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56" y="4190939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Men VS Women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6219371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Race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50" y="5486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WAR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169" y="457200"/>
            <a:ext cx="215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The Exotic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992" y="838200"/>
            <a:ext cx="1741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Truth &amp;</a:t>
            </a:r>
          </a:p>
          <a:p>
            <a:r>
              <a:rPr lang="en-US" sz="3200" dirty="0" smtClean="0">
                <a:latin typeface="Algerian" panose="04020705040A02060702" pitchFamily="82" charset="0"/>
              </a:rPr>
              <a:t>Lies</a:t>
            </a:r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116</TotalTime>
  <Words>218</Words>
  <Application>Microsoft Office PowerPoint</Application>
  <PresentationFormat>On-screen Show (4:3)</PresentationFormat>
  <Paragraphs>71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Othello Adaptations</vt:lpstr>
      <vt:lpstr>I,Iago Nicole Galland</vt:lpstr>
      <vt:lpstr>Omkara (2006)</vt:lpstr>
      <vt:lpstr>Exposure Mal Peet </vt:lpstr>
      <vt:lpstr>O (2001)</vt:lpstr>
      <vt:lpstr>Iago David Snodin</vt:lpstr>
      <vt:lpstr>A Double Life (1947)</vt:lpstr>
      <vt:lpstr>All Night Long (1962) </vt:lpstr>
      <vt:lpstr>PowerPoint Presentation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 Adaptations</dc:title>
  <dc:creator>owner</dc:creator>
  <cp:lastModifiedBy>owner</cp:lastModifiedBy>
  <cp:revision>46</cp:revision>
  <dcterms:created xsi:type="dcterms:W3CDTF">2014-04-22T23:08:05Z</dcterms:created>
  <dcterms:modified xsi:type="dcterms:W3CDTF">2014-04-24T02:57:25Z</dcterms:modified>
</cp:coreProperties>
</file>