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56" r:id="rId2"/>
    <p:sldId id="260" r:id="rId3"/>
    <p:sldId id="288" r:id="rId4"/>
    <p:sldId id="261" r:id="rId5"/>
    <p:sldId id="289" r:id="rId6"/>
    <p:sldId id="263" r:id="rId7"/>
    <p:sldId id="264" r:id="rId8"/>
    <p:sldId id="265" r:id="rId9"/>
    <p:sldId id="266" r:id="rId10"/>
    <p:sldId id="267" r:id="rId11"/>
    <p:sldId id="269" r:id="rId12"/>
    <p:sldId id="306" r:id="rId13"/>
    <p:sldId id="270" r:id="rId14"/>
    <p:sldId id="307" r:id="rId15"/>
    <p:sldId id="286" r:id="rId16"/>
    <p:sldId id="290" r:id="rId17"/>
    <p:sldId id="291" r:id="rId18"/>
    <p:sldId id="292" r:id="rId19"/>
    <p:sldId id="293" r:id="rId20"/>
    <p:sldId id="296" r:id="rId21"/>
    <p:sldId id="309" r:id="rId22"/>
    <p:sldId id="273" r:id="rId23"/>
    <p:sldId id="272" r:id="rId24"/>
    <p:sldId id="274" r:id="rId25"/>
    <p:sldId id="276" r:id="rId26"/>
    <p:sldId id="277" r:id="rId27"/>
    <p:sldId id="278" r:id="rId28"/>
    <p:sldId id="300" r:id="rId29"/>
    <p:sldId id="279" r:id="rId30"/>
    <p:sldId id="280" r:id="rId31"/>
    <p:sldId id="302" r:id="rId32"/>
    <p:sldId id="282" r:id="rId33"/>
    <p:sldId id="285" r:id="rId34"/>
    <p:sldId id="294" r:id="rId35"/>
    <p:sldId id="305" r:id="rId36"/>
    <p:sldId id="304" r:id="rId37"/>
    <p:sldId id="303" r:id="rId38"/>
    <p:sldId id="295" r:id="rId39"/>
    <p:sldId id="297" r:id="rId40"/>
    <p:sldId id="287" r:id="rId41"/>
    <p:sldId id="258" r:id="rId42"/>
    <p:sldId id="259" r:id="rId43"/>
    <p:sldId id="298" r:id="rId44"/>
    <p:sldId id="308" r:id="rId45"/>
    <p:sldId id="299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019"/>
    <p:restoredTop sz="86401"/>
  </p:normalViewPr>
  <p:slideViewPr>
    <p:cSldViewPr snapToGrid="0" snapToObjects="1">
      <p:cViewPr varScale="1">
        <p:scale>
          <a:sx n="85" d="100"/>
          <a:sy n="85" d="100"/>
        </p:scale>
        <p:origin x="32" y="1080"/>
      </p:cViewPr>
      <p:guideLst/>
    </p:cSldViewPr>
  </p:slideViewPr>
  <p:outlineViewPr>
    <p:cViewPr>
      <p:scale>
        <a:sx n="33" d="100"/>
        <a:sy n="33" d="100"/>
      </p:scale>
      <p:origin x="0" y="-22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2264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A9AF1D-00F4-C940-B7F7-F96831002A01}" type="datetimeFigureOut">
              <a:rPr lang="en-US" smtClean="0"/>
              <a:t>9/20/17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CCA02E-E27D-464F-B5C7-B31B380A2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392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C3AA0-A686-7745-A2E8-D6C543CD8351}" type="datetimeFigureOut">
              <a:rPr lang="en-US" smtClean="0"/>
              <a:t>9/17/17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5433B8-4421-D145-9325-1C2711F54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81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000" b="1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37931725" indent="-37474525" defTabSz="931863" eaLnBrk="0" hangingPunct="0">
              <a:defRPr sz="2000" b="1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pPr eaLnBrk="1" hangingPunct="1"/>
            <a:fld id="{CBA04E8C-1779-8942-A3A5-9A48BEA67F18}" type="slidenum">
              <a:rPr lang="en-US" altLang="en-US" sz="1200" b="0">
                <a:latin typeface="Arial" charset="0"/>
              </a:rPr>
              <a:pPr eaLnBrk="1" hangingPunct="1"/>
              <a:t>10</a:t>
            </a:fld>
            <a:endParaRPr lang="en-US" altLang="en-US" sz="1200" b="0">
              <a:latin typeface="Arial" charset="0"/>
            </a:endParaRPr>
          </a:p>
        </p:txBody>
      </p:sp>
      <p:sp>
        <p:nvSpPr>
          <p:cNvPr id="337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1600">
                <a:latin typeface="Garamond" charset="0"/>
              </a:rPr>
              <a:t>William Whewell, the master at Trinity College Cambridge and author on mathematical, historical, theological, and philosophical topics also considered this concept of “latent axioms” in a treatise on the philosophy of science entitled </a:t>
            </a:r>
            <a:r>
              <a:rPr lang="en-US" altLang="en-US" sz="1600" i="1">
                <a:latin typeface="Garamond" charset="0"/>
              </a:rPr>
              <a:t>The Philosophy of Discovery</a:t>
            </a:r>
            <a:r>
              <a:rPr lang="en-US" altLang="en-US" sz="1600">
                <a:latin typeface="Garamond" charset="0"/>
              </a:rPr>
              <a:t>, a book that De Morgan was asked to review for the journal </a:t>
            </a:r>
            <a:r>
              <a:rPr lang="en-US" altLang="en-US" sz="1600" i="1">
                <a:latin typeface="Garamond" charset="0"/>
              </a:rPr>
              <a:t>The Athenaeum.</a:t>
            </a:r>
          </a:p>
        </p:txBody>
      </p:sp>
    </p:spTree>
    <p:extLst>
      <p:ext uri="{BB962C8B-B14F-4D97-AF65-F5344CB8AC3E}">
        <p14:creationId xmlns:p14="http://schemas.microsoft.com/office/powerpoint/2010/main" val="1918926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433B8-4421-D145-9325-1C2711F54A4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311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92388-80AB-C145-9FAF-EC2C3C4F200A}" type="datetimeFigureOut">
              <a:rPr lang="en-US" smtClean="0"/>
              <a:t>9/17/17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9540-7F1C-C24F-AE41-0CB457FDB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443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92388-80AB-C145-9FAF-EC2C3C4F200A}" type="datetimeFigureOut">
              <a:rPr lang="en-US" smtClean="0"/>
              <a:t>9/17/17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9540-7F1C-C24F-AE41-0CB457FDB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35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92388-80AB-C145-9FAF-EC2C3C4F200A}" type="datetimeFigureOut">
              <a:rPr lang="en-US" smtClean="0"/>
              <a:t>9/17/17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9540-7F1C-C24F-AE41-0CB457FDB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781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92388-80AB-C145-9FAF-EC2C3C4F200A}" type="datetimeFigureOut">
              <a:rPr lang="en-US" smtClean="0"/>
              <a:t>9/17/17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9540-7F1C-C24F-AE41-0CB457FDB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99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92388-80AB-C145-9FAF-EC2C3C4F200A}" type="datetimeFigureOut">
              <a:rPr lang="en-US" smtClean="0"/>
              <a:t>9/17/17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9540-7F1C-C24F-AE41-0CB457FDB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189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92388-80AB-C145-9FAF-EC2C3C4F200A}" type="datetimeFigureOut">
              <a:rPr lang="en-US" smtClean="0"/>
              <a:t>9/17/17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9540-7F1C-C24F-AE41-0CB457FDB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583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92388-80AB-C145-9FAF-EC2C3C4F200A}" type="datetimeFigureOut">
              <a:rPr lang="en-US" smtClean="0"/>
              <a:t>9/17/17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9540-7F1C-C24F-AE41-0CB457FDB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97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92388-80AB-C145-9FAF-EC2C3C4F200A}" type="datetimeFigureOut">
              <a:rPr lang="en-US" smtClean="0"/>
              <a:t>9/17/17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9540-7F1C-C24F-AE41-0CB457FDB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765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92388-80AB-C145-9FAF-EC2C3C4F200A}" type="datetimeFigureOut">
              <a:rPr lang="en-US" smtClean="0"/>
              <a:t>9/17/17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9540-7F1C-C24F-AE41-0CB457FDB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253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92388-80AB-C145-9FAF-EC2C3C4F200A}" type="datetimeFigureOut">
              <a:rPr lang="en-US" smtClean="0"/>
              <a:t>9/17/17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9540-7F1C-C24F-AE41-0CB457FDB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51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92388-80AB-C145-9FAF-EC2C3C4F200A}" type="datetimeFigureOut">
              <a:rPr lang="en-US" smtClean="0"/>
              <a:t>9/17/17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9540-7F1C-C24F-AE41-0CB457FDB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710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92388-80AB-C145-9FAF-EC2C3C4F200A}" type="datetimeFigureOut">
              <a:rPr lang="en-US" smtClean="0"/>
              <a:t>9/17/17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79540-7F1C-C24F-AE41-0CB457FDB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53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Relationship Id="rId3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20.gif"/><Relationship Id="rId5" Type="http://schemas.openxmlformats.org/officeDocument/2006/relationships/image" Target="../media/image25.jpeg"/><Relationship Id="rId6" Type="http://schemas.openxmlformats.org/officeDocument/2006/relationships/image" Target="../media/image32.png"/><Relationship Id="rId7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20.gif"/><Relationship Id="rId5" Type="http://schemas.openxmlformats.org/officeDocument/2006/relationships/image" Target="../media/image25.jpeg"/><Relationship Id="rId6" Type="http://schemas.openxmlformats.org/officeDocument/2006/relationships/image" Target="../media/image32.png"/><Relationship Id="rId7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20.gif"/><Relationship Id="rId5" Type="http://schemas.openxmlformats.org/officeDocument/2006/relationships/image" Target="../media/image25.jpeg"/><Relationship Id="rId6" Type="http://schemas.openxmlformats.org/officeDocument/2006/relationships/image" Target="../media/image32.png"/><Relationship Id="rId7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Relationship Id="rId3" Type="http://schemas.openxmlformats.org/officeDocument/2006/relationships/image" Target="../media/image49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logo letter head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972" y="3984172"/>
            <a:ext cx="61722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004457" y="4332061"/>
            <a:ext cx="45720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420193"/>
                </a:solidFill>
                <a:latin typeface="Academy Engraved LET" charset="0"/>
              </a:rPr>
              <a:t>Sloan Evans Despeaux,</a:t>
            </a:r>
          </a:p>
          <a:p>
            <a:pPr eaLnBrk="1" hangingPunct="1"/>
            <a:r>
              <a:rPr lang="en-US" altLang="en-US" sz="1800" b="1" dirty="0">
                <a:solidFill>
                  <a:srgbClr val="420193"/>
                </a:solidFill>
                <a:latin typeface="Academy Engraved LET" charset="0"/>
              </a:rPr>
              <a:t>Professor of Mathematics,</a:t>
            </a:r>
            <a:r>
              <a:rPr lang="en-US" altLang="en-US" sz="1800" dirty="0">
                <a:solidFill>
                  <a:srgbClr val="420193"/>
                </a:solidFill>
                <a:latin typeface="Academy Engraved LET" charset="0"/>
              </a:rPr>
              <a:t> </a:t>
            </a:r>
            <a:br>
              <a:rPr lang="en-US" altLang="en-US" sz="1800" dirty="0">
                <a:solidFill>
                  <a:srgbClr val="420193"/>
                </a:solidFill>
                <a:latin typeface="Academy Engraved LET" charset="0"/>
              </a:rPr>
            </a:br>
            <a:r>
              <a:rPr lang="en-US" altLang="en-US" sz="1800" b="1" dirty="0">
                <a:solidFill>
                  <a:srgbClr val="420193"/>
                </a:solidFill>
                <a:latin typeface="Academy Engraved LET" charset="0"/>
              </a:rPr>
              <a:t>Western Carolina University</a:t>
            </a:r>
            <a:r>
              <a:rPr lang="en-US" altLang="en-US" sz="1800" dirty="0">
                <a:solidFill>
                  <a:srgbClr val="420193"/>
                </a:solidFill>
                <a:latin typeface="Academy Engraved LET" charset="0"/>
              </a:rPr>
              <a:t/>
            </a:r>
            <a:br>
              <a:rPr lang="en-US" altLang="en-US" sz="1800" dirty="0">
                <a:solidFill>
                  <a:srgbClr val="420193"/>
                </a:solidFill>
                <a:latin typeface="Academy Engraved LET" charset="0"/>
              </a:rPr>
            </a:br>
            <a:endParaRPr lang="en-US" altLang="en-US" sz="1800" b="1" dirty="0">
              <a:solidFill>
                <a:srgbClr val="420193"/>
              </a:solidFill>
              <a:latin typeface="Academy Engraved LET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29343" y="2242230"/>
            <a:ext cx="10820400" cy="157865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b="1" dirty="0">
                <a:latin typeface="Georgia" charset="0"/>
              </a:rPr>
              <a:t/>
            </a:r>
            <a:br>
              <a:rPr lang="en-US" altLang="en-US" sz="4000" b="1" dirty="0">
                <a:latin typeface="Georgia" charset="0"/>
              </a:rPr>
            </a:br>
            <a:r>
              <a:rPr lang="en-US" altLang="en-US" sz="4000" b="1" dirty="0" smtClean="0">
                <a:latin typeface="Georgia" charset="0"/>
              </a:rPr>
              <a:t>A Short Introduction to the(?) </a:t>
            </a:r>
            <a:br>
              <a:rPr lang="en-US" altLang="en-US" sz="4000" b="1" dirty="0" smtClean="0">
                <a:latin typeface="Georgia" charset="0"/>
              </a:rPr>
            </a:br>
            <a:r>
              <a:rPr lang="en-US" altLang="en-US" sz="4000" b="1" dirty="0" smtClean="0">
                <a:latin typeface="Georgia" charset="0"/>
              </a:rPr>
              <a:t>Scientific(?) Revolution(s)</a:t>
            </a:r>
            <a:endParaRPr lang="en-US" altLang="en-US" sz="4000" i="1" dirty="0">
              <a:latin typeface="Georgia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980" y="-1115959"/>
            <a:ext cx="7248280" cy="829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04801"/>
            <a:ext cx="4610100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6"/>
          <p:cNvSpPr txBox="1">
            <a:spLocks noChangeArrowheads="1"/>
          </p:cNvSpPr>
          <p:nvPr/>
        </p:nvSpPr>
        <p:spPr bwMode="auto">
          <a:xfrm>
            <a:off x="5105400" y="5943601"/>
            <a:ext cx="2286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/>
              <a:t>William Whewell  1794-1866</a:t>
            </a:r>
          </a:p>
        </p:txBody>
      </p:sp>
    </p:spTree>
    <p:extLst>
      <p:ext uri="{BB962C8B-B14F-4D97-AF65-F5344CB8AC3E}">
        <p14:creationId xmlns:p14="http://schemas.microsoft.com/office/powerpoint/2010/main" val="151512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age result for aristotle cosmo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14" y="1"/>
            <a:ext cx="91035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346130" y="2358765"/>
            <a:ext cx="2845870" cy="19052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b="1" dirty="0" smtClean="0"/>
              <a:t>Aristotle</a:t>
            </a:r>
            <a:br>
              <a:rPr lang="en-US" sz="2700" b="1" dirty="0" smtClean="0"/>
            </a:br>
            <a:r>
              <a:rPr lang="en-US" sz="2700" b="1" dirty="0" smtClean="0"/>
              <a:t>(384 BCE -322 BCE)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26" y="0"/>
            <a:ext cx="2503743" cy="2173574"/>
          </a:xfrm>
        </p:spPr>
        <p:txBody>
          <a:bodyPr/>
          <a:lstStyle/>
          <a:p>
            <a:r>
              <a:rPr lang="en-US" dirty="0" smtClean="0"/>
              <a:t>Aristotle’s Cosmos</a:t>
            </a:r>
            <a:endParaRPr lang="en-US" dirty="0"/>
          </a:p>
        </p:txBody>
      </p:sp>
      <p:pic>
        <p:nvPicPr>
          <p:cNvPr id="5" name="Picture 4" descr="age2image3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5112" y="0"/>
            <a:ext cx="1914525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69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ttp://library.missouri.edu/news/wp-content/uploads/sites/53/2014/10/sacrobosco0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923489" cy="688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923488" y="317664"/>
            <a:ext cx="233846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From </a:t>
            </a:r>
            <a:r>
              <a:rPr lang="en-US" sz="2400" dirty="0" err="1" smtClean="0"/>
              <a:t>Sacrobosco’s</a:t>
            </a:r>
            <a:r>
              <a:rPr lang="en-US" sz="2400" dirty="0" smtClean="0"/>
              <a:t> </a:t>
            </a:r>
            <a:r>
              <a:rPr lang="en-US" sz="2400" i="1" dirty="0" err="1" smtClean="0"/>
              <a:t>Sphaera</a:t>
            </a:r>
            <a:r>
              <a:rPr lang="en-US" sz="2400" i="1" dirty="0" smtClean="0"/>
              <a:t>, </a:t>
            </a:r>
            <a:r>
              <a:rPr lang="en-US" sz="2400" dirty="0" smtClean="0"/>
              <a:t>Between 1472 and 1673, over two hundred printed editions were published.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98521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atosthenes’ method of measuring Earth’s circumference.By knowing t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42" y="917349"/>
            <a:ext cx="7271657" cy="559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5637551" cy="1148881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Garamond" charset="0"/>
                <a:ea typeface="Garamond" charset="0"/>
                <a:cs typeface="Garamond" charset="0"/>
              </a:rPr>
              <a:t>Eratosthenes </a:t>
            </a:r>
            <a:r>
              <a:rPr lang="en-US" sz="3600" dirty="0" smtClean="0">
                <a:latin typeface="Garamond" charset="0"/>
                <a:ea typeface="Garamond" charset="0"/>
                <a:cs typeface="Garamond" charset="0"/>
              </a:rPr>
              <a:t/>
            </a:r>
            <a:br>
              <a:rPr lang="en-US" sz="3600" dirty="0" smtClean="0">
                <a:latin typeface="Garamond" charset="0"/>
                <a:ea typeface="Garamond" charset="0"/>
                <a:cs typeface="Garamond" charset="0"/>
              </a:rPr>
            </a:br>
            <a:r>
              <a:rPr lang="en-US" sz="3600" dirty="0" smtClean="0">
                <a:latin typeface="Garamond" charset="0"/>
                <a:ea typeface="Garamond" charset="0"/>
                <a:cs typeface="Garamond" charset="0"/>
              </a:rPr>
              <a:t>(</a:t>
            </a:r>
            <a:r>
              <a:rPr lang="en-US" sz="3600" dirty="0" smtClean="0">
                <a:latin typeface="Garamond" charset="0"/>
                <a:ea typeface="Garamond" charset="0"/>
                <a:cs typeface="Garamond" charset="0"/>
              </a:rPr>
              <a:t>c. 296BCE-c. 194 </a:t>
            </a:r>
            <a:r>
              <a:rPr lang="en-US" sz="3600" dirty="0" smtClean="0">
                <a:latin typeface="Garamond" charset="0"/>
                <a:ea typeface="Garamond" charset="0"/>
                <a:cs typeface="Garamond" charset="0"/>
              </a:rPr>
              <a:t>BCE)</a:t>
            </a:r>
            <a:endParaRPr lang="en-US" sz="3600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65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en.es-static.us/upl/2012/11/retrograde-motion-mars-july200-February2006-Tunc-Tez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8739266" cy="685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278911" y="944380"/>
            <a:ext cx="24134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Retrograde Motion of Mars</a:t>
            </a:r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030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387777" cy="3357797"/>
          </a:xfrm>
        </p:spPr>
        <p:txBody>
          <a:bodyPr/>
          <a:lstStyle/>
          <a:p>
            <a:r>
              <a:rPr lang="en-US" dirty="0" smtClean="0"/>
              <a:t>Claudius Ptolemy.     (ca. 85 CE-  ca. 165 CE)</a:t>
            </a:r>
            <a:endParaRPr lang="en-US" dirty="0"/>
          </a:p>
        </p:txBody>
      </p:sp>
      <p:pic>
        <p:nvPicPr>
          <p:cNvPr id="11266" name="Picture 2" descr="ttp://galileo.rice.edu/images/people/scientists/ptolemy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618" y="83588"/>
            <a:ext cx="5424441" cy="664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55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582648" y="215259"/>
            <a:ext cx="14123359" cy="505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648" y="113788"/>
            <a:ext cx="5546361" cy="662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4459" y="614597"/>
            <a:ext cx="2923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Epicycle Model</a:t>
            </a:r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52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582648" y="215259"/>
            <a:ext cx="14123359" cy="505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1585342" y="714275"/>
            <a:ext cx="21738660" cy="57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792" y="0"/>
            <a:ext cx="64919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4459" y="614597"/>
            <a:ext cx="2923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Eccentric Model</a:t>
            </a:r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27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582648" y="215259"/>
            <a:ext cx="14123359" cy="505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1585342" y="714275"/>
            <a:ext cx="21738660" cy="57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230079" y="-241942"/>
            <a:ext cx="18148140" cy="81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726" y="215259"/>
            <a:ext cx="6417856" cy="644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4459" y="614597"/>
            <a:ext cx="292308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Eccentric Model</a:t>
            </a:r>
          </a:p>
          <a:p>
            <a:r>
              <a:rPr lang="en-US" sz="2400" dirty="0" smtClean="0">
                <a:latin typeface="Garamond" charset="0"/>
                <a:ea typeface="Garamond" charset="0"/>
                <a:cs typeface="Garamond" charset="0"/>
              </a:rPr>
              <a:t>Motion is uniform about the equant  point Q</a:t>
            </a:r>
            <a:endParaRPr lang="en-US" sz="2400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38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102963" y="-457201"/>
            <a:ext cx="21869522" cy="54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963" y="0"/>
            <a:ext cx="64860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5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1" y="0"/>
            <a:ext cx="5880101" cy="89363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30" y="2721429"/>
            <a:ext cx="5917399" cy="41365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99870" y="2623458"/>
            <a:ext cx="609600" cy="4332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633915" y="2721430"/>
            <a:ext cx="609600" cy="4332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558569" y="2623458"/>
            <a:ext cx="609600" cy="4332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10860" y="1514006"/>
            <a:ext cx="56812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/>
              <a:t>A Brief and most </a:t>
            </a:r>
            <a:r>
              <a:rPr lang="en-US" sz="4000" i="1" dirty="0" err="1" smtClean="0"/>
              <a:t>easie</a:t>
            </a:r>
            <a:r>
              <a:rPr lang="en-US" sz="4000" i="1" dirty="0" smtClean="0"/>
              <a:t> Introduction to </a:t>
            </a:r>
            <a:r>
              <a:rPr lang="en-US" sz="4000" i="1" dirty="0" err="1" smtClean="0"/>
              <a:t>Astrologicall</a:t>
            </a:r>
            <a:r>
              <a:rPr lang="en-US" sz="4000" i="1" dirty="0" smtClean="0"/>
              <a:t> Judgement of the </a:t>
            </a:r>
            <a:r>
              <a:rPr lang="en-US" sz="4000" i="1" dirty="0" err="1" smtClean="0"/>
              <a:t>starres</a:t>
            </a:r>
            <a:r>
              <a:rPr lang="en-US" sz="4000" i="1" dirty="0" smtClean="0"/>
              <a:t>, </a:t>
            </a:r>
            <a:r>
              <a:rPr lang="en-US" sz="4000" dirty="0" smtClean="0"/>
              <a:t>1598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9739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le:Cassini appar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739" y="0"/>
            <a:ext cx="6985417" cy="687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23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0600" y="-1209082"/>
            <a:ext cx="20976460" cy="920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23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151" y="0"/>
            <a:ext cx="9840686" cy="516618"/>
          </a:xfrm>
        </p:spPr>
        <p:txBody>
          <a:bodyPr>
            <a:normAutofit/>
          </a:bodyPr>
          <a:lstStyle/>
          <a:p>
            <a:r>
              <a:rPr lang="en-US" sz="1800" dirty="0" smtClean="0"/>
              <a:t>A 15th-century reconstruction based on Ptolemy's projections of the world (Wikimedia Commons)</a:t>
            </a:r>
            <a:endParaRPr lang="en-US" sz="1800" dirty="0"/>
          </a:p>
        </p:txBody>
      </p:sp>
      <p:pic>
        <p:nvPicPr>
          <p:cNvPr id="2054" name="Picture 6" descr="ttps://upload.wikimedia.org/wikipedia/commons/f/f0/Claudius_Ptolemy-_The_Wor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948" y="516618"/>
            <a:ext cx="8706251" cy="627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93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1454: 1</a:t>
            </a:r>
            <a:r>
              <a:rPr lang="en-US" baseline="30000" dirty="0" smtClean="0"/>
              <a:t>st</a:t>
            </a:r>
            <a:r>
              <a:rPr lang="en-US" dirty="0" smtClean="0"/>
              <a:t> book printed by Gutenberg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500" y="2038350"/>
            <a:ext cx="44450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42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mappingignorance.org/fx/media/2017/01/Image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325" y="1514007"/>
            <a:ext cx="4762500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 smtClean="0"/>
              <a:t>Sacrobosco</a:t>
            </a:r>
            <a:r>
              <a:rPr lang="en-US" dirty="0" smtClean="0"/>
              <a:t>, </a:t>
            </a:r>
            <a:r>
              <a:rPr lang="en-US" i="1" dirty="0" err="1" smtClean="0"/>
              <a:t>Sphaera</a:t>
            </a:r>
            <a:r>
              <a:rPr lang="en-US" i="1" dirty="0" smtClean="0"/>
              <a:t>, </a:t>
            </a:r>
            <a:r>
              <a:rPr lang="en-US" dirty="0" smtClean="0"/>
              <a:t>1501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3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ge result for vespucci mundus nov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1212286" cy="605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23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tps://upload.wikimedia.org/wikipedia/commons/7/7c/UniversalisCosmograph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211175" cy="738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6172" y="217714"/>
            <a:ext cx="5355771" cy="67491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000" b="1" dirty="0" err="1" smtClean="0"/>
              <a:t>Waldseemuller's</a:t>
            </a:r>
            <a:r>
              <a:rPr lang="en-US" sz="2000" b="1" dirty="0" smtClean="0"/>
              <a:t> </a:t>
            </a:r>
            <a:r>
              <a:rPr lang="en-US" sz="2000" b="1" i="1" dirty="0" err="1" smtClean="0"/>
              <a:t>Universalis</a:t>
            </a:r>
            <a:r>
              <a:rPr lang="en-US" sz="2000" b="1" i="1" dirty="0" smtClean="0"/>
              <a:t> Cosmographia</a:t>
            </a:r>
            <a:r>
              <a:rPr lang="en-US" sz="2000" b="1" dirty="0" smtClean="0"/>
              <a:t> (1507)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325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52998" cy="3382416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Nicolaus Copernicus,                      </a:t>
            </a:r>
            <a:br>
              <a:rPr lang="en-US" sz="3200" dirty="0" smtClean="0">
                <a:latin typeface="Garamond" charset="0"/>
                <a:ea typeface="Garamond" charset="0"/>
                <a:cs typeface="Garamond" charset="0"/>
              </a:rPr>
            </a:br>
            <a:r>
              <a:rPr lang="en-US" sz="3200" i="1" dirty="0" smtClean="0">
                <a:latin typeface="Garamond" charset="0"/>
                <a:ea typeface="Garamond" charset="0"/>
                <a:cs typeface="Garamond" charset="0"/>
              </a:rPr>
              <a:t>De </a:t>
            </a:r>
            <a:r>
              <a:rPr lang="en-US" sz="3200" i="1" dirty="0" err="1">
                <a:latin typeface="Garamond" charset="0"/>
                <a:ea typeface="Garamond" charset="0"/>
                <a:cs typeface="Garamond" charset="0"/>
              </a:rPr>
              <a:t>revolutionibus</a:t>
            </a:r>
            <a:r>
              <a:rPr lang="en-US" sz="3200" i="1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3200" i="1" dirty="0" err="1">
                <a:latin typeface="Garamond" charset="0"/>
                <a:ea typeface="Garamond" charset="0"/>
                <a:cs typeface="Garamond" charset="0"/>
              </a:rPr>
              <a:t>orbium</a:t>
            </a:r>
            <a:r>
              <a:rPr lang="en-US" sz="3200" i="1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3200" i="1" dirty="0" err="1">
                <a:latin typeface="Garamond" charset="0"/>
                <a:ea typeface="Garamond" charset="0"/>
                <a:cs typeface="Garamond" charset="0"/>
              </a:rPr>
              <a:t>coelestium</a:t>
            </a:r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 (1543)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 flipV="1">
            <a:off x="5791199" y="1289152"/>
            <a:ext cx="18342591" cy="5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302" y="-7975"/>
            <a:ext cx="6555698" cy="671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ttps://upload.wikimedia.org/wikipedia/commons/thumb/9/97/Copernicus-Boissard.gif/170px-Copernicus-Bois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31" y="3082415"/>
            <a:ext cx="2824388" cy="362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75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mage 196 of 408,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6351"/>
            <a:ext cx="9743607" cy="1315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23489" y="1214203"/>
            <a:ext cx="22685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Smaller epicycles; </a:t>
            </a:r>
          </a:p>
          <a:p>
            <a:r>
              <a:rPr lang="en-US" sz="2800" dirty="0" smtClean="0"/>
              <a:t>no equant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9004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286000" cy="133304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Thomas </a:t>
            </a:r>
            <a:r>
              <a:rPr lang="en-US" dirty="0" smtClean="0"/>
              <a:t>Digges, 1576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684" y="-301064"/>
            <a:ext cx="6255659" cy="71590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084" y="-148664"/>
            <a:ext cx="6255659" cy="71590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084" y="-137778"/>
            <a:ext cx="6255659" cy="715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33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192905" y="0"/>
            <a:ext cx="31027040" cy="64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4340" name="Picture 4" descr="ttps://upload.wikimedia.org/wikipedia/commons/thumb/8/8f/Historiae_animalium_1551_De_Monocerote.jpg/300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172" y="212145"/>
            <a:ext cx="6130977" cy="524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23149" y="560902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effectLst/>
                <a:latin typeface="Times New Roman" charset="0"/>
                <a:ea typeface="Times New Roman" charset="0"/>
              </a:rPr>
              <a:t>Conrad Gesner (1516-1565)</a:t>
            </a:r>
          </a:p>
          <a:p>
            <a:pPr algn="ctr"/>
            <a:r>
              <a:rPr lang="en-US" sz="2400" i="1" dirty="0" err="1" smtClean="0">
                <a:effectLst/>
                <a:latin typeface="Times New Roman" charset="0"/>
                <a:ea typeface="Times New Roman" charset="0"/>
              </a:rPr>
              <a:t>Historia</a:t>
            </a:r>
            <a:r>
              <a:rPr lang="en-US" sz="2400" i="1" dirty="0" smtClean="0">
                <a:effectLst/>
                <a:latin typeface="Times New Roman" charset="0"/>
                <a:ea typeface="Times New Roman" charset="0"/>
              </a:rPr>
              <a:t> </a:t>
            </a:r>
            <a:r>
              <a:rPr lang="en-US" sz="2400" i="1" dirty="0" err="1" smtClean="0">
                <a:effectLst/>
                <a:latin typeface="Times New Roman" charset="0"/>
                <a:ea typeface="Times New Roman" charset="0"/>
              </a:rPr>
              <a:t>animalium</a:t>
            </a:r>
            <a:r>
              <a:rPr lang="en-US" sz="2400" i="1" dirty="0" smtClean="0">
                <a:effectLst/>
                <a:latin typeface="Times New Roman" charset="0"/>
                <a:ea typeface="Times New Roman" charset="0"/>
              </a:rPr>
              <a:t> </a:t>
            </a:r>
            <a:r>
              <a:rPr lang="en-US" sz="2400" dirty="0" smtClean="0">
                <a:effectLst/>
                <a:latin typeface="Times New Roman" charset="0"/>
                <a:ea typeface="Times New Roman" charset="0"/>
              </a:rPr>
              <a:t>(1555)</a:t>
            </a:r>
            <a:endParaRPr lang="en-US" sz="2400" dirty="0">
              <a:effectLst/>
              <a:latin typeface="Times New Roman" charset="0"/>
              <a:ea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82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age result for giordano bru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043" y="209862"/>
            <a:ext cx="8697686" cy="649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5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ttps://cdn.loc.gov/service/pnp/cph/3b40000/3b41000/3b41300/3b41331r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707" y="0"/>
            <a:ext cx="5231567" cy="727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7165298" y="1978702"/>
            <a:ext cx="2158584" cy="944380"/>
          </a:xfrm>
          <a:prstGeom prst="straightConnector1">
            <a:avLst/>
          </a:prstGeom>
          <a:ln w="825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27" y="457199"/>
            <a:ext cx="2732315" cy="384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7293428" y="411843"/>
            <a:ext cx="1961893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429" y="411844"/>
            <a:ext cx="4332514" cy="613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59476" y="4304424"/>
            <a:ext cx="33044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400" dirty="0" err="1" smtClean="0"/>
              <a:t>Tycho</a:t>
            </a:r>
            <a:r>
              <a:rPr lang="sk-SK" sz="2400" dirty="0" smtClean="0"/>
              <a:t> </a:t>
            </a:r>
            <a:r>
              <a:rPr lang="sk-SK" sz="2400" dirty="0" err="1" smtClean="0"/>
              <a:t>Brahe</a:t>
            </a:r>
            <a:r>
              <a:rPr lang="sk-SK" sz="2400" dirty="0" smtClean="0"/>
              <a:t> (1546-1601)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726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87085" y="0"/>
            <a:ext cx="26585333" cy="579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225"/>
            <a:ext cx="12192000" cy="795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2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818149" y="-203435"/>
            <a:ext cx="18785283" cy="583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148" y="164892"/>
            <a:ext cx="6557045" cy="663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4918" y="164892"/>
            <a:ext cx="26932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effectLst/>
                <a:latin typeface="Times New Roman" charset="0"/>
                <a:ea typeface="Times New Roman" charset="0"/>
              </a:rPr>
              <a:t>Tycho</a:t>
            </a:r>
            <a:r>
              <a:rPr lang="en-US" sz="2000" dirty="0" smtClean="0">
                <a:effectLst/>
                <a:latin typeface="Times New Roman" charset="0"/>
                <a:ea typeface="Times New Roman" charset="0"/>
              </a:rPr>
              <a:t> Brahe, </a:t>
            </a:r>
            <a:r>
              <a:rPr lang="en-US" sz="2000" i="1" dirty="0" smtClean="0">
                <a:effectLst/>
                <a:latin typeface="Times New Roman" charset="0"/>
                <a:ea typeface="Times New Roman" charset="0"/>
              </a:rPr>
              <a:t>De mundi </a:t>
            </a:r>
            <a:r>
              <a:rPr lang="en-US" sz="2000" i="1" dirty="0" err="1" smtClean="0">
                <a:effectLst/>
                <a:latin typeface="Times New Roman" charset="0"/>
                <a:ea typeface="Times New Roman" charset="0"/>
              </a:rPr>
              <a:t>aetherei</a:t>
            </a:r>
            <a:r>
              <a:rPr lang="en-US" sz="2000" i="1" dirty="0" smtClean="0">
                <a:effectLst/>
                <a:latin typeface="Times New Roman" charset="0"/>
                <a:ea typeface="Times New Roman" charset="0"/>
              </a:rPr>
              <a:t> </a:t>
            </a:r>
            <a:r>
              <a:rPr lang="en-US" sz="2000" i="1" dirty="0" err="1" smtClean="0">
                <a:effectLst/>
                <a:latin typeface="Times New Roman" charset="0"/>
                <a:ea typeface="Times New Roman" charset="0"/>
              </a:rPr>
              <a:t>recentioribus</a:t>
            </a:r>
            <a:r>
              <a:rPr lang="en-US" sz="2000" i="1" dirty="0" smtClean="0">
                <a:effectLst/>
                <a:latin typeface="Times New Roman" charset="0"/>
                <a:ea typeface="Times New Roman" charset="0"/>
              </a:rPr>
              <a:t> </a:t>
            </a:r>
            <a:r>
              <a:rPr lang="en-US" sz="2000" i="1" dirty="0" err="1" smtClean="0">
                <a:effectLst/>
                <a:latin typeface="Times New Roman" charset="0"/>
                <a:ea typeface="Times New Roman" charset="0"/>
              </a:rPr>
              <a:t>phaenomenis</a:t>
            </a:r>
            <a:r>
              <a:rPr lang="en-US" sz="2000" dirty="0" smtClean="0">
                <a:effectLst/>
                <a:latin typeface="Times New Roman" charset="0"/>
                <a:ea typeface="Times New Roman" charset="0"/>
              </a:rPr>
              <a:t> (</a:t>
            </a:r>
            <a:r>
              <a:rPr lang="en-US" sz="2000" i="1" dirty="0" smtClean="0">
                <a:effectLst/>
                <a:latin typeface="Times New Roman" charset="0"/>
                <a:ea typeface="Times New Roman" charset="0"/>
              </a:rPr>
              <a:t>Recent phenomena in the </a:t>
            </a:r>
            <a:r>
              <a:rPr lang="en-US" sz="2000" i="1" dirty="0" err="1" smtClean="0">
                <a:effectLst/>
                <a:latin typeface="Times New Roman" charset="0"/>
                <a:ea typeface="Times New Roman" charset="0"/>
              </a:rPr>
              <a:t>aetherial</a:t>
            </a:r>
            <a:r>
              <a:rPr lang="en-US" sz="2000" i="1" dirty="0" smtClean="0">
                <a:effectLst/>
                <a:latin typeface="Times New Roman" charset="0"/>
                <a:ea typeface="Times New Roman" charset="0"/>
              </a:rPr>
              <a:t> world</a:t>
            </a:r>
            <a:r>
              <a:rPr lang="en-US" sz="2000" dirty="0" smtClean="0">
                <a:effectLst/>
                <a:latin typeface="Times New Roman" charset="0"/>
                <a:ea typeface="Times New Roman" charset="0"/>
              </a:rPr>
              <a:t>), </a:t>
            </a:r>
            <a:r>
              <a:rPr lang="en-US" sz="2000" dirty="0" err="1" smtClean="0">
                <a:effectLst/>
                <a:latin typeface="Times New Roman" charset="0"/>
                <a:ea typeface="Times New Roman" charset="0"/>
              </a:rPr>
              <a:t>Uraniborg</a:t>
            </a:r>
            <a:r>
              <a:rPr lang="en-US" sz="2000" dirty="0" smtClean="0">
                <a:effectLst/>
                <a:latin typeface="Times New Roman" charset="0"/>
                <a:ea typeface="Times New Roman" charset="0"/>
              </a:rPr>
              <a:t>, 1588.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3030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9566"/>
            <a:ext cx="12021515" cy="488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42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mage result for kepler harmonices mund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612" y="0"/>
            <a:ext cx="62345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64892" y="4032353"/>
            <a:ext cx="1142664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44446" y="463703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i="1" dirty="0" smtClean="0">
                <a:effectLst/>
                <a:latin typeface="Garamond" charset="0"/>
                <a:ea typeface="Garamond" charset="0"/>
                <a:cs typeface="Garamond" charset="0"/>
              </a:rPr>
              <a:t>Mystery of the Cosmos</a:t>
            </a:r>
            <a:r>
              <a:rPr lang="en-US" sz="2400" dirty="0" smtClean="0">
                <a:effectLst/>
                <a:latin typeface="Garamond" charset="0"/>
                <a:ea typeface="Garamond" charset="0"/>
                <a:cs typeface="Garamond" charset="0"/>
              </a:rPr>
              <a:t> (</a:t>
            </a:r>
            <a:r>
              <a:rPr lang="en-US" sz="2400" i="1" dirty="0" err="1" smtClean="0">
                <a:effectLst/>
                <a:latin typeface="Garamond" charset="0"/>
                <a:ea typeface="Garamond" charset="0"/>
                <a:cs typeface="Garamond" charset="0"/>
              </a:rPr>
              <a:t>Mysterium</a:t>
            </a:r>
            <a:r>
              <a:rPr lang="en-US" sz="2400" i="1" dirty="0" smtClean="0">
                <a:effectLst/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2400" i="1" dirty="0" err="1" smtClean="0">
                <a:effectLst/>
                <a:latin typeface="Garamond" charset="0"/>
                <a:ea typeface="Garamond" charset="0"/>
                <a:cs typeface="Garamond" charset="0"/>
              </a:rPr>
              <a:t>cosmographicum</a:t>
            </a:r>
            <a:r>
              <a:rPr lang="en-US" sz="2400" dirty="0" smtClean="0">
                <a:effectLst/>
                <a:latin typeface="Garamond" charset="0"/>
                <a:ea typeface="Garamond" charset="0"/>
                <a:cs typeface="Garamond" charset="0"/>
              </a:rPr>
              <a:t>, </a:t>
            </a:r>
            <a:r>
              <a:rPr lang="en-US" sz="2400" dirty="0" err="1" smtClean="0">
                <a:effectLst/>
                <a:latin typeface="Garamond" charset="0"/>
                <a:ea typeface="Garamond" charset="0"/>
                <a:cs typeface="Garamond" charset="0"/>
              </a:rPr>
              <a:t>Tübingen</a:t>
            </a:r>
            <a:r>
              <a:rPr lang="en-US" sz="2400" dirty="0" smtClean="0">
                <a:effectLst/>
                <a:latin typeface="Garamond" charset="0"/>
                <a:ea typeface="Garamond" charset="0"/>
                <a:cs typeface="Garamond" charset="0"/>
              </a:rPr>
              <a:t>, 1596) </a:t>
            </a:r>
            <a:endParaRPr lang="en-US" sz="2400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49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ttps://cdn.loc.gov/service/pnp/cph/3b40000/3b41000/3b41300/3b41334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478" y="0"/>
            <a:ext cx="12986478" cy="1764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tps://cdn.loc.gov/service/pnp/cph/3b40000/3b41000/3b41300/3b41334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2078" y="152400"/>
            <a:ext cx="12986478" cy="1764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951095" y="426184"/>
            <a:ext cx="553137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 smtClean="0">
                <a:effectLst/>
                <a:latin typeface="Times New Roman" charset="0"/>
                <a:ea typeface="Times New Roman" charset="0"/>
              </a:rPr>
              <a:t>Harmonices</a:t>
            </a:r>
            <a:r>
              <a:rPr lang="en-US" sz="3200" b="1" i="1" dirty="0" smtClean="0">
                <a:effectLst/>
                <a:latin typeface="Times New Roman" charset="0"/>
                <a:ea typeface="Times New Roman" charset="0"/>
              </a:rPr>
              <a:t> mundi, </a:t>
            </a:r>
            <a:r>
              <a:rPr lang="en-US" sz="3200" b="1" dirty="0" smtClean="0">
                <a:effectLst/>
                <a:latin typeface="Times New Roman" charset="0"/>
                <a:ea typeface="Times New Roman" charset="0"/>
              </a:rPr>
              <a:t>1619</a:t>
            </a:r>
            <a:endParaRPr lang="en-US" sz="3200" dirty="0">
              <a:effectLst/>
              <a:latin typeface="Times New Roman" charset="0"/>
              <a:ea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94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98" y="2405287"/>
            <a:ext cx="3787058" cy="383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063" y="0"/>
            <a:ext cx="1555923" cy="219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tp://galileo.rice.edu/images/people/scientists/ptolemy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619" y="109692"/>
            <a:ext cx="1712631" cy="209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le:Cassini apparen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048" y="2441303"/>
            <a:ext cx="3859775" cy="379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713369" y="38974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593" y="2405287"/>
            <a:ext cx="3950218" cy="404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tps://upload.wikimedia.org/wikipedia/commons/thumb/9/97/Copernicus-Boissard.gif/170px-Copernicus-Boiss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653" y="92187"/>
            <a:ext cx="1663841" cy="213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0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98" y="2405287"/>
            <a:ext cx="3787058" cy="383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063" y="0"/>
            <a:ext cx="1555923" cy="219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tp://galileo.rice.edu/images/people/scientists/ptolemy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619" y="109692"/>
            <a:ext cx="1712631" cy="209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le:Cassini apparen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048" y="2441303"/>
            <a:ext cx="3859775" cy="379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713369" y="38974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593" y="2405287"/>
            <a:ext cx="3950218" cy="404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tps://upload.wikimedia.org/wikipedia/commons/thumb/9/97/Copernicus-Boissard.gif/170px-Copernicus-Boiss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653" y="92187"/>
            <a:ext cx="1663841" cy="213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86765" y="310575"/>
            <a:ext cx="15889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latin typeface="American Typewriter" charset="0"/>
                <a:ea typeface="American Typewriter" charset="0"/>
                <a:cs typeface="American Typewriter" charset="0"/>
              </a:rPr>
              <a:t>?</a:t>
            </a:r>
            <a:endParaRPr lang="en-US" sz="9600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92270" y="310575"/>
            <a:ext cx="15889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latin typeface="American Typewriter" charset="0"/>
                <a:ea typeface="American Typewriter" charset="0"/>
                <a:cs typeface="American Typewriter" charset="0"/>
              </a:rPr>
              <a:t>?</a:t>
            </a:r>
            <a:endParaRPr lang="en-US" sz="9600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2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515" y="380115"/>
            <a:ext cx="3928672" cy="6601732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“</a:t>
            </a:r>
            <a:r>
              <a:rPr lang="en-US" dirty="0" smtClean="0"/>
              <a:t>An Observation of the Eclipse of the Sun,” </a:t>
            </a:r>
            <a:r>
              <a:rPr lang="en-US" i="1" dirty="0" smtClean="0"/>
              <a:t>Philosophical Transactions of the Royal Society of London, 1733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100" y="79829"/>
            <a:ext cx="7708900" cy="66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8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tp://galileo.rice.edu/images/people/galileo/g_di_tit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453" y="0"/>
            <a:ext cx="4631960" cy="696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14794" y="1082568"/>
            <a:ext cx="3447737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charset="0"/>
                <a:ea typeface="Garamond" charset="0"/>
                <a:cs typeface="Garamond" charset="0"/>
              </a:rPr>
              <a:t>Born: 15 Feb 1564 in Pisa (now in Italy)</a:t>
            </a:r>
            <a:b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charset="0"/>
                <a:ea typeface="Garamond" charset="0"/>
                <a:cs typeface="Garamond" charset="0"/>
              </a:rPr>
            </a:b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charset="0"/>
                <a:ea typeface="Garamond" charset="0"/>
                <a:cs typeface="Garamond" charset="0"/>
              </a:rPr>
              <a:t>Died: 8 Jan 1642 in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Garamond" charset="0"/>
                <a:ea typeface="Garamond" charset="0"/>
                <a:cs typeface="Garamond" charset="0"/>
              </a:rPr>
              <a:t>Arcetri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charset="0"/>
                <a:ea typeface="Garamond" charset="0"/>
                <a:cs typeface="Garamond" charset="0"/>
              </a:rPr>
              <a:t> (near Florence) (now in Italy)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14794" y="401398"/>
            <a:ext cx="323787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charset="0"/>
                <a:ea typeface="Garamond" charset="0"/>
                <a:cs typeface="Garamond" charset="0"/>
              </a:rPr>
              <a:t>Galileo Galilei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43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213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8304551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551" y="0"/>
            <a:ext cx="3683000" cy="623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4871" y="6235700"/>
            <a:ext cx="82155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>
                <a:latin typeface="Garamond" charset="0"/>
                <a:ea typeface="Garamond" charset="0"/>
                <a:cs typeface="Garamond" charset="0"/>
              </a:rPr>
              <a:t>Siderius</a:t>
            </a:r>
            <a:r>
              <a:rPr lang="en-US" sz="3200" b="1" i="1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3200" b="1" i="1" dirty="0" err="1">
                <a:latin typeface="Garamond" charset="0"/>
                <a:ea typeface="Garamond" charset="0"/>
                <a:cs typeface="Garamond" charset="0"/>
              </a:rPr>
              <a:t>Nuncius</a:t>
            </a:r>
            <a:r>
              <a:rPr lang="en-US" sz="3200" b="1" i="1" dirty="0">
                <a:latin typeface="Garamond" charset="0"/>
                <a:ea typeface="Garamond" charset="0"/>
                <a:cs typeface="Garamond" charset="0"/>
              </a:rPr>
              <a:t>, Starry Messenger</a:t>
            </a:r>
            <a:r>
              <a:rPr lang="en-US" sz="3200" b="1" dirty="0">
                <a:latin typeface="Garamond" charset="0"/>
                <a:ea typeface="Garamond" charset="0"/>
                <a:cs typeface="Garamond" charset="0"/>
              </a:rPr>
              <a:t>, May 1610</a:t>
            </a:r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70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tp://astronomer.wpengine.netdna-cdn.com/wp-content/uploads/2012/02/phases_of_ven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564" y="0"/>
            <a:ext cx="7330190" cy="590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30685" y="6107456"/>
            <a:ext cx="88459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I</a:t>
            </a:r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llustration of the phases of Venus as seen from Earth</a:t>
            </a:r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07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98" y="2405287"/>
            <a:ext cx="3787058" cy="383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063" y="0"/>
            <a:ext cx="1555923" cy="219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tp://galileo.rice.edu/images/people/scientists/ptolemy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619" y="109692"/>
            <a:ext cx="1712631" cy="209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le:Cassini apparen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048" y="2441303"/>
            <a:ext cx="3859775" cy="379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713369" y="38974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593" y="2405287"/>
            <a:ext cx="3950218" cy="404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tps://upload.wikimedia.org/wikipedia/commons/thumb/9/97/Copernicus-Boissard.gif/170px-Copernicus-Boiss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653" y="92187"/>
            <a:ext cx="1663841" cy="213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&quot;No&quot; Symbol 8"/>
          <p:cNvSpPr/>
          <p:nvPr/>
        </p:nvSpPr>
        <p:spPr>
          <a:xfrm>
            <a:off x="8203371" y="2376408"/>
            <a:ext cx="3882452" cy="3890169"/>
          </a:xfrm>
          <a:prstGeom prst="noSmoking">
            <a:avLst/>
          </a:prstGeom>
          <a:solidFill>
            <a:srgbClr val="FF0000">
              <a:alpha val="2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74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mage result for galileo bankno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74767" cy="400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 descr="mage result for newton bankno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922" y="3167485"/>
            <a:ext cx="7500078" cy="369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2254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mage result for francis godwin the man in the mo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095" y="0"/>
            <a:ext cx="8574374" cy="705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53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370" y="0"/>
            <a:ext cx="5966085" cy="772879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58515" y="380115"/>
            <a:ext cx="3928672" cy="66017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“An Account of some curious Fishes, sent from Hudson’s Bay,” </a:t>
            </a:r>
            <a:r>
              <a:rPr lang="en-US" i="1" dirty="0" smtClean="0"/>
              <a:t>Philosophical Transactions of the Royal Society of London, 1733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86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aramond" charset="0"/>
                <a:ea typeface="Garamond" charset="0"/>
                <a:cs typeface="Garamond" charset="0"/>
              </a:rPr>
              <a:t>Scientific Revolution?</a:t>
            </a:r>
            <a:endParaRPr lang="en-US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What does it mean?</a:t>
            </a:r>
          </a:p>
          <a:p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When did it occur?</a:t>
            </a:r>
          </a:p>
          <a:p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Not like the American or French Revolutions, which were called “revolutions” as they happened.</a:t>
            </a:r>
          </a:p>
          <a:p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The Scientific “Revolution” is a construct of 20</a:t>
            </a:r>
            <a:r>
              <a:rPr lang="en-US" sz="3200" baseline="30000" dirty="0" smtClean="0">
                <a:latin typeface="Garamond" charset="0"/>
                <a:ea typeface="Garamond" charset="0"/>
                <a:cs typeface="Garamond" charset="0"/>
              </a:rPr>
              <a:t>th</a:t>
            </a:r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-</a:t>
            </a:r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century historians looking back.</a:t>
            </a:r>
          </a:p>
          <a:p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Modeled on the Industrial Revolution.</a:t>
            </a:r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59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Herbert Butterfield</a:t>
            </a:r>
            <a:endParaRPr lang="en-US" dirty="0"/>
          </a:p>
        </p:txBody>
      </p:sp>
      <p:pic>
        <p:nvPicPr>
          <p:cNvPr id="1026" name="Picture 2" descr="mage result for herbert butterfield scientific revoluti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5625"/>
            <a:ext cx="282531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mage result for herbert butterfield scientific revolution"/>
          <p:cNvSpPr>
            <a:spLocks noChangeAspect="1" noChangeArrowheads="1"/>
          </p:cNvSpPr>
          <p:nvPr/>
        </p:nvSpPr>
        <p:spPr bwMode="auto">
          <a:xfrm>
            <a:off x="5584370" y="2079171"/>
            <a:ext cx="1883229" cy="188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mage result for herbert butterfield scientific revolution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mage result for herbert butterfield scientific revolu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1858169"/>
            <a:ext cx="30289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ge result for herbert butterfield scientific revolu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324" y="2079171"/>
            <a:ext cx="3759417" cy="375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12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Thomas Kuhn</a:t>
            </a:r>
            <a:endParaRPr lang="en-US" dirty="0"/>
          </a:p>
        </p:txBody>
      </p:sp>
      <p:pic>
        <p:nvPicPr>
          <p:cNvPr id="4098" name="Picture 2" descr="mage result for kuhn scientific revoluti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748" y="95137"/>
            <a:ext cx="4383194" cy="701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age result for kuhn scientific revolu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28210" cy="520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0486" y="4927600"/>
            <a:ext cx="4931228" cy="1233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9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299857" cy="5197475"/>
          </a:xfrm>
        </p:spPr>
        <p:txBody>
          <a:bodyPr/>
          <a:lstStyle/>
          <a:p>
            <a:pPr lvl="0"/>
            <a:r>
              <a:rPr lang="en-US" dirty="0"/>
              <a:t>Were there scientists in the seventeenth century?</a:t>
            </a:r>
          </a:p>
        </p:txBody>
      </p:sp>
      <p:pic>
        <p:nvPicPr>
          <p:cNvPr id="3074" name="Picture 2" descr="https://upload.wikimedia.org/wikipedia/commons/thumb/e/ed/S%C3%A9bastien_Leclerc_I%2C_Louis_XIV_Visiting_the_Royal_Academy_of_Sciences%2C_1671.jpg/800px-S%C3%A9bastien_Leclerc_I%2C_Louis_XIV_Visiting_the_Royal_Academy_of_Sciences%2C_167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565" y="-87926"/>
            <a:ext cx="5301864" cy="715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28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4232</TotalTime>
  <Words>362</Words>
  <Application>Microsoft Macintosh PowerPoint</Application>
  <PresentationFormat>Widescreen</PresentationFormat>
  <Paragraphs>49</Paragraphs>
  <Slides>45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Academy Engraved LET</vt:lpstr>
      <vt:lpstr>American Typewriter</vt:lpstr>
      <vt:lpstr>Calibri</vt:lpstr>
      <vt:lpstr>Calibri Light</vt:lpstr>
      <vt:lpstr>Garamond</vt:lpstr>
      <vt:lpstr>Georgia</vt:lpstr>
      <vt:lpstr>ＭＳ Ｐゴシック</vt:lpstr>
      <vt:lpstr>Times New Roman</vt:lpstr>
      <vt:lpstr>Arial</vt:lpstr>
      <vt:lpstr>Office Theme</vt:lpstr>
      <vt:lpstr> A Short Introduction to the(?)  Scientific(?) Revolution(s)</vt:lpstr>
      <vt:lpstr>PowerPoint Presentation</vt:lpstr>
      <vt:lpstr>PowerPoint Presentation</vt:lpstr>
      <vt:lpstr>“An Observation of the Eclipse of the Sun,” Philosophical Transactions of the Royal Society of London, 1733</vt:lpstr>
      <vt:lpstr>PowerPoint Presentation</vt:lpstr>
      <vt:lpstr>Scientific Revolution?</vt:lpstr>
      <vt:lpstr>Herbert Butterfield</vt:lpstr>
      <vt:lpstr>Thomas Kuhn</vt:lpstr>
      <vt:lpstr>Were there scientists in the seventeenth century?</vt:lpstr>
      <vt:lpstr>PowerPoint Presentation</vt:lpstr>
      <vt:lpstr>Aristotle’s Cosmos</vt:lpstr>
      <vt:lpstr>PowerPoint Presentation</vt:lpstr>
      <vt:lpstr>Eratosthenes  (c. 296BCE-c. 194 BCE)</vt:lpstr>
      <vt:lpstr>PowerPoint Presentation</vt:lpstr>
      <vt:lpstr>Claudius Ptolemy.     (ca. 85 CE-  ca. 165 CE)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15th-century reconstruction based on Ptolemy's projections of the world (Wikimedia Commons)</vt:lpstr>
      <vt:lpstr>1454: 1st book printed by Gutenberg</vt:lpstr>
      <vt:lpstr>Sacrobosco, Sphaera, 1501</vt:lpstr>
      <vt:lpstr>PowerPoint Presentation</vt:lpstr>
      <vt:lpstr>Waldseemuller's Universalis Cosmographia (1507)</vt:lpstr>
      <vt:lpstr>Nicolaus Copernicus,                       De revolutionibus orbium coelestium (1543)</vt:lpstr>
      <vt:lpstr>PowerPoint Presentation</vt:lpstr>
      <vt:lpstr>Thomas Digges, 1576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 Short Introduction to the(?)  Scientific(?) Revolution(s)</dc:title>
  <dc:creator>Sloan Despeaux</dc:creator>
  <cp:lastModifiedBy>Sloan Despeaux</cp:lastModifiedBy>
  <cp:revision>27</cp:revision>
  <dcterms:created xsi:type="dcterms:W3CDTF">2017-09-17T21:53:33Z</dcterms:created>
  <dcterms:modified xsi:type="dcterms:W3CDTF">2017-09-20T20:25:41Z</dcterms:modified>
</cp:coreProperties>
</file>